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3"/>
  </p:notesMasterIdLst>
  <p:sldIdLst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0" d="100"/>
          <a:sy n="140" d="100"/>
        </p:scale>
        <p:origin x="21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B6636-45C4-47B0-84B9-4718B46F61B2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50936-BC3D-4617-8CEE-677CC2CA69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349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1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075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10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015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2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019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3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74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4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768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5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780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6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878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7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250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8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09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EFCD9A-9CCD-4787-AFDD-28FBED51DF66}" type="slidenum">
              <a:rPr lang="zh-CN" altLang="en-US" smtClean="0">
                <a:latin typeface="Arial" charset="0"/>
              </a:rPr>
              <a:pPr/>
              <a:t>9</a:t>
            </a:fld>
            <a:endParaRPr lang="en-US" altLang="zh-C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584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858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 txBox="1"/>
          <p:nvPr/>
        </p:nvSpPr>
        <p:spPr>
          <a:xfrm>
            <a:off x="457200" y="87474"/>
            <a:ext cx="8229600" cy="265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180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老年人生活照护</a:t>
            </a:r>
            <a:endParaRPr lang="zh-CN" altLang="en-US" sz="180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866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2052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Administrator\桌面\图片1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</a:p>
        </p:txBody>
      </p:sp>
      <p:sp>
        <p:nvSpPr>
          <p:cNvPr id="14" name="TextBox 4"/>
          <p:cNvSpPr txBox="1">
            <a:spLocks noChangeArrowheads="1"/>
          </p:cNvSpPr>
          <p:nvPr userDrawn="1"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394053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4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778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2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294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6034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4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20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33897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54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标题 6"/>
          <p:cNvSpPr txBox="1"/>
          <p:nvPr userDrawn="1"/>
        </p:nvSpPr>
        <p:spPr>
          <a:xfrm>
            <a:off x="457200" y="87474"/>
            <a:ext cx="8229600" cy="265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180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老年人生活照护</a:t>
            </a:r>
            <a:endParaRPr lang="zh-CN" altLang="en-US" sz="180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577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20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73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493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187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20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0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324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577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99145-BA6E-479B-BE48-EAF602190660}" type="datetimeFigureOut">
              <a:rPr lang="zh-CN" altLang="en-US" smtClean="0"/>
              <a:t>2016/7/23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028E0-12B6-4332-AF4F-1A513596A8E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280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2016/7/23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>
            <a:off x="0" y="1"/>
            <a:ext cx="9144000" cy="7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>
            <a:fillRect/>
          </a:stretch>
        </p:blipFill>
        <p:spPr bwMode="auto">
          <a:xfrm rot="10800000">
            <a:off x="0" y="4785996"/>
            <a:ext cx="9144000" cy="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9513" y="87475"/>
            <a:ext cx="2800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zh-CN" altLang="en-US" sz="1200" b="1" dirty="0">
                <a:solidFill>
                  <a:prstClr val="black"/>
                </a:solidFill>
                <a:latin typeface="黑体" pitchFamily="2" charset="-122"/>
                <a:ea typeface="黑体" pitchFamily="2" charset="-122"/>
              </a:rPr>
              <a:t>教育部老年服务与管理专业教学资源库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1" y="4912519"/>
            <a:ext cx="490061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defTabSz="685800" eaLnBrk="1" hangingPunct="1"/>
            <a:r>
              <a:rPr lang="zh-CN" altLang="en-US" sz="105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</a:t>
            </a:r>
            <a:r>
              <a:rPr lang="zh-CN" altLang="en-US" sz="1050" dirty="0" smtClean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：王文焕</a:t>
            </a:r>
            <a:endParaRPr lang="zh-CN" altLang="en-US" sz="1050" dirty="0">
              <a:solidFill>
                <a:prstClr val="black"/>
              </a:solidFill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858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http://b.hiphotos.baidu.com/exp/w=500/sign=4a478f85b2119313c743ffb055380c10/91ef76c6a7efce1b8412898daf51f3deb48f65bf.jpg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http://d.hiphotos.baidu.com/exp/w=500/sign=a86d456d17ce36d3a20483300af23a24/b90e7bec54e736d1dcf635bf99504fc2d46269a4.jpg" TargetMode="External"/><Relationship Id="rId5" Type="http://schemas.openxmlformats.org/officeDocument/2006/relationships/image" Target="../media/image6.jpeg"/><Relationship Id="rId4" Type="http://schemas.openxmlformats.org/officeDocument/2006/relationships/image" Target="http://sc.sinaimg.cn/2012/0412/U7991P841DT20120412102653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365" y="1119284"/>
            <a:ext cx="2898077" cy="3111810"/>
          </a:xfrm>
          <a:prstGeom prst="rect">
            <a:avLst/>
          </a:prstGeom>
        </p:spPr>
      </p:pic>
      <p:sp>
        <p:nvSpPr>
          <p:cNvPr id="3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5918597" y="4869657"/>
            <a:ext cx="1600200" cy="273844"/>
          </a:xfrm>
        </p:spPr>
        <p:txBody>
          <a:bodyPr/>
          <a:lstStyle/>
          <a:p>
            <a:pPr>
              <a:defRPr/>
            </a:pPr>
            <a:r>
              <a:rPr lang="zh-CN" altLang="en-US" sz="105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第</a:t>
            </a:r>
            <a:r>
              <a:rPr lang="en-US" altLang="zh-CN" sz="105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105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页</a:t>
            </a:r>
            <a:r>
              <a:rPr lang="en-US" altLang="zh-CN" sz="105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/</a:t>
            </a:r>
            <a:r>
              <a:rPr lang="zh-CN" altLang="en-US" sz="105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共</a:t>
            </a:r>
            <a:r>
              <a:rPr lang="en-US" altLang="zh-CN" sz="105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en-US" sz="105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页</a:t>
            </a:r>
            <a:endParaRPr lang="zh-CN" altLang="en-US" sz="105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91127" y="2398190"/>
            <a:ext cx="480131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3000" dirty="0">
                <a:latin typeface="华文新魏" panose="02010800040101010101" pitchFamily="2" charset="-122"/>
                <a:ea typeface="华文新魏" panose="02010800040101010101" pitchFamily="2" charset="-122"/>
              </a:rPr>
              <a:t>养老护理</a:t>
            </a:r>
            <a:r>
              <a:rPr lang="zh-CN" altLang="en-US" sz="30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员的服务礼仪规范</a:t>
            </a:r>
            <a:endParaRPr lang="zh-CN" altLang="en-US" sz="3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519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27785" y="1167595"/>
            <a:ext cx="3746897" cy="2193131"/>
            <a:chOff x="2260" y="1456"/>
            <a:chExt cx="7868" cy="4605"/>
          </a:xfrm>
        </p:grpSpPr>
        <p:pic>
          <p:nvPicPr>
            <p:cNvPr id="1027" name="Picture 3" descr="http://sc.sinaimg.cn/2012/0412/U7991P841DT20120412102653.jpg"/>
            <p:cNvPicPr>
              <a:picLocks noChangeAspect="1" noChangeArrowheads="1"/>
            </p:cNvPicPr>
            <p:nvPr/>
          </p:nvPicPr>
          <p:blipFill>
            <a:blip r:embed="rId3" r:link="rId4">
              <a:lum bright="20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5" y="1516"/>
              <a:ext cx="3435" cy="4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标准坐姿要求"/>
            <p:cNvPicPr>
              <a:picLocks noChangeAspect="1" noChangeArrowheads="1"/>
            </p:cNvPicPr>
            <p:nvPr/>
          </p:nvPicPr>
          <p:blipFill>
            <a:blip r:embed="rId5" r:link="rId6">
              <a:lum bright="20000" contrast="-20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3" y="1514"/>
              <a:ext cx="3015" cy="4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35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1029" name="Picture 5" descr="http://b.hiphotos.baidu.com/exp/w=500/sign=4a478f85b2119313c743ffb055380c10/91ef76c6a7efce1b8412898daf51f3deb48f65bf.jpg"/>
            <p:cNvPicPr>
              <a:picLocks noChangeAspect="1" noChangeArrowheads="1"/>
            </p:cNvPicPr>
            <p:nvPr/>
          </p:nvPicPr>
          <p:blipFill>
            <a:blip r:embed="rId7" r:link="rId8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63" r="41574"/>
            <a:stretch>
              <a:fillRect/>
            </a:stretch>
          </p:blipFill>
          <p:spPr bwMode="auto">
            <a:xfrm>
              <a:off x="2260" y="1456"/>
              <a:ext cx="1415" cy="4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3491880" y="3705877"/>
            <a:ext cx="24593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/>
              <a:t>图</a:t>
            </a:r>
            <a:r>
              <a:rPr lang="en-US" altLang="zh-CN" sz="1200" dirty="0"/>
              <a:t>1-1  </a:t>
            </a:r>
            <a:r>
              <a:rPr lang="zh-CN" altLang="zh-CN" sz="1200" dirty="0"/>
              <a:t>养老</a:t>
            </a:r>
            <a:r>
              <a:rPr lang="zh-CN" altLang="zh-CN" sz="1200" dirty="0"/>
              <a:t>护理员的基本姿势标准</a:t>
            </a:r>
          </a:p>
        </p:txBody>
      </p:sp>
    </p:spTree>
    <p:extLst>
      <p:ext uri="{BB962C8B-B14F-4D97-AF65-F5344CB8AC3E}">
        <p14:creationId xmlns:p14="http://schemas.microsoft.com/office/powerpoint/2010/main" val="814675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圆角矩形 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2569" y="370939"/>
            <a:ext cx="3942438" cy="964557"/>
          </a:xfrm>
          <a:prstGeom prst="rect">
            <a:avLst/>
          </a:prstGeom>
          <a:noFill/>
        </p:spPr>
      </p:pic>
      <p:sp>
        <p:nvSpPr>
          <p:cNvPr id="2" name="矩形 1"/>
          <p:cNvSpPr/>
          <p:nvPr/>
        </p:nvSpPr>
        <p:spPr>
          <a:xfrm>
            <a:off x="3086313" y="659327"/>
            <a:ext cx="3206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800" b="1" dirty="0"/>
              <a:t>二、养老护理员服务礼仪规范</a:t>
            </a:r>
          </a:p>
        </p:txBody>
      </p:sp>
      <p:sp>
        <p:nvSpPr>
          <p:cNvPr id="4" name="矩形 3"/>
          <p:cNvSpPr/>
          <p:nvPr/>
        </p:nvSpPr>
        <p:spPr>
          <a:xfrm>
            <a:off x="2109738" y="1221600"/>
            <a:ext cx="1811714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zh-CN" sz="1800" b="1" dirty="0">
                <a:solidFill>
                  <a:srgbClr val="002060"/>
                </a:solidFill>
              </a:rPr>
              <a:t>（一）语言要求</a:t>
            </a:r>
          </a:p>
        </p:txBody>
      </p:sp>
      <p:grpSp>
        <p:nvGrpSpPr>
          <p:cNvPr id="5" name="组合 40"/>
          <p:cNvGrpSpPr>
            <a:grpSpLocks/>
          </p:cNvGrpSpPr>
          <p:nvPr/>
        </p:nvGrpSpPr>
        <p:grpSpPr bwMode="auto">
          <a:xfrm>
            <a:off x="2193148" y="1848830"/>
            <a:ext cx="4755116" cy="2820326"/>
            <a:chOff x="1044575" y="2336800"/>
            <a:chExt cx="6844245" cy="4059417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3548065" y="3962397"/>
              <a:ext cx="1931028" cy="2433818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>
              <a:glow rad="127000">
                <a:schemeClr val="accent5">
                  <a:lumMod val="60000"/>
                  <a:lumOff val="40000"/>
                </a:schemeClr>
              </a:glow>
            </a:effectLst>
          </p:spPr>
          <p:txBody>
            <a:bodyPr anchor="ctr"/>
            <a:lstStyle/>
            <a:p>
              <a:endParaRPr lang="zh-CN" altLang="en-US" sz="1013" dirty="0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1044575" y="3962400"/>
              <a:ext cx="1947054" cy="2433817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>
              <a:glow rad="127000">
                <a:schemeClr val="accent5">
                  <a:lumMod val="60000"/>
                  <a:lumOff val="40000"/>
                </a:schemeClr>
              </a:glow>
            </a:effectLst>
          </p:spPr>
          <p:txBody>
            <a:bodyPr anchor="ctr"/>
            <a:lstStyle/>
            <a:p>
              <a:r>
                <a:rPr lang="zh-CN" altLang="zh-CN" sz="1200" dirty="0"/>
                <a:t>要估计老年人的教育程度及理解力，选择合适的语言来表达。语言内容要严谨、高尚，符合伦理道德</a:t>
              </a:r>
              <a:r>
                <a:rPr lang="zh-CN" altLang="zh-CN" sz="1200" dirty="0"/>
                <a:t>原则</a:t>
              </a:r>
              <a:r>
                <a:rPr lang="zh-CN" altLang="en-US" sz="1200" dirty="0"/>
                <a:t>。</a:t>
              </a: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6073776" y="3962400"/>
              <a:ext cx="1815044" cy="2433817"/>
            </a:xfrm>
            <a:prstGeom prst="roundRect">
              <a:avLst>
                <a:gd name="adj" fmla="val 13745"/>
              </a:avLst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>
              <a:glow rad="127000">
                <a:schemeClr val="accent5">
                  <a:lumMod val="60000"/>
                  <a:lumOff val="40000"/>
                </a:schemeClr>
              </a:glow>
            </a:effectLst>
          </p:spPr>
          <p:txBody>
            <a:bodyPr anchor="ctr"/>
            <a:lstStyle/>
            <a:p>
              <a:endParaRPr lang="zh-CN" altLang="en-US" sz="1013" dirty="0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6046789" y="2730932"/>
              <a:ext cx="373892" cy="50237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6046789" y="2730932"/>
              <a:ext cx="1703387" cy="50237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1999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6157913" y="2731727"/>
              <a:ext cx="1481138" cy="50237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6183313" y="2739665"/>
              <a:ext cx="1481138" cy="50237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6237289" y="2730138"/>
              <a:ext cx="1335087" cy="50237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CN" altLang="en-US" sz="1013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1120775" y="2726170"/>
              <a:ext cx="373892" cy="50237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120775" y="2726170"/>
              <a:ext cx="373892" cy="50237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1999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231900" y="2725378"/>
              <a:ext cx="1481139" cy="50237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1233487" y="2728552"/>
              <a:ext cx="1481138" cy="50237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1306512" y="2726964"/>
              <a:ext cx="1333500" cy="50237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CN" altLang="en-US" sz="1013"/>
            </a:p>
          </p:txBody>
        </p: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1327150" y="2336800"/>
              <a:ext cx="1290641" cy="1277938"/>
              <a:chOff x="0" y="0"/>
              <a:chExt cx="1252" cy="1252"/>
            </a:xfrm>
          </p:grpSpPr>
          <p:sp>
            <p:nvSpPr>
              <p:cNvPr id="40" name="Oval 2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  <p:sp>
            <p:nvSpPr>
              <p:cNvPr id="41" name="Oval 22"/>
              <p:cNvSpPr>
                <a:spLocks noChangeArrowheads="1"/>
              </p:cNvSpPr>
              <p:nvPr/>
            </p:nvSpPr>
            <p:spPr bwMode="auto">
              <a:xfrm>
                <a:off x="16" y="7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  <p:sp>
            <p:nvSpPr>
              <p:cNvPr id="42" name="Oval 23"/>
              <p:cNvSpPr>
                <a:spLocks noChangeArrowheads="1"/>
              </p:cNvSpPr>
              <p:nvPr/>
            </p:nvSpPr>
            <p:spPr bwMode="auto">
              <a:xfrm>
                <a:off x="29" y="19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  <p:sp>
            <p:nvSpPr>
              <p:cNvPr id="43" name="Oval 24"/>
              <p:cNvSpPr>
                <a:spLocks noChangeArrowheads="1"/>
              </p:cNvSpPr>
              <p:nvPr/>
            </p:nvSpPr>
            <p:spPr bwMode="auto">
              <a:xfrm>
                <a:off x="97" y="51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</p:grp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3584574" y="2730934"/>
              <a:ext cx="373892" cy="50237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3584574" y="2730934"/>
              <a:ext cx="373892" cy="50237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1999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3695700" y="2731727"/>
              <a:ext cx="1481139" cy="50237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5411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3697288" y="2733315"/>
              <a:ext cx="1481138" cy="50237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3768725" y="2730138"/>
              <a:ext cx="1333500" cy="502374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CN" altLang="en-US" sz="1013"/>
            </a:p>
          </p:txBody>
        </p:sp>
        <p:grpSp>
          <p:nvGrpSpPr>
            <p:cNvPr id="27" name="Group 30"/>
            <p:cNvGrpSpPr>
              <a:grpSpLocks/>
            </p:cNvGrpSpPr>
            <p:nvPr/>
          </p:nvGrpSpPr>
          <p:grpSpPr bwMode="auto">
            <a:xfrm>
              <a:off x="3790950" y="2336800"/>
              <a:ext cx="1290641" cy="1277938"/>
              <a:chOff x="0" y="0"/>
              <a:chExt cx="1252" cy="1252"/>
            </a:xfrm>
          </p:grpSpPr>
          <p:sp>
            <p:nvSpPr>
              <p:cNvPr id="36" name="Oval 3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  <p:sp>
            <p:nvSpPr>
              <p:cNvPr id="37" name="Oval 32"/>
              <p:cNvSpPr>
                <a:spLocks noChangeArrowheads="1"/>
              </p:cNvSpPr>
              <p:nvPr/>
            </p:nvSpPr>
            <p:spPr bwMode="auto">
              <a:xfrm>
                <a:off x="16" y="7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  <p:sp>
            <p:nvSpPr>
              <p:cNvPr id="38" name="Oval 33"/>
              <p:cNvSpPr>
                <a:spLocks noChangeArrowheads="1"/>
              </p:cNvSpPr>
              <p:nvPr/>
            </p:nvSpPr>
            <p:spPr bwMode="auto">
              <a:xfrm>
                <a:off x="29" y="19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  <p:sp>
            <p:nvSpPr>
              <p:cNvPr id="39" name="Oval 34"/>
              <p:cNvSpPr>
                <a:spLocks noChangeArrowheads="1"/>
              </p:cNvSpPr>
              <p:nvPr/>
            </p:nvSpPr>
            <p:spPr bwMode="auto">
              <a:xfrm>
                <a:off x="97" y="51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</p:grpSp>
        <p:grpSp>
          <p:nvGrpSpPr>
            <p:cNvPr id="28" name="Group 35"/>
            <p:cNvGrpSpPr>
              <a:grpSpLocks/>
            </p:cNvGrpSpPr>
            <p:nvPr/>
          </p:nvGrpSpPr>
          <p:grpSpPr bwMode="auto">
            <a:xfrm>
              <a:off x="6261100" y="2336800"/>
              <a:ext cx="1292226" cy="1277938"/>
              <a:chOff x="0" y="0"/>
              <a:chExt cx="1252" cy="1252"/>
            </a:xfrm>
          </p:grpSpPr>
          <p:sp>
            <p:nvSpPr>
              <p:cNvPr id="32" name="Oval 3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  <p:sp>
            <p:nvSpPr>
              <p:cNvPr id="33" name="Oval 37"/>
              <p:cNvSpPr>
                <a:spLocks noChangeArrowheads="1"/>
              </p:cNvSpPr>
              <p:nvPr/>
            </p:nvSpPr>
            <p:spPr bwMode="auto">
              <a:xfrm>
                <a:off x="16" y="7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  <p:sp>
            <p:nvSpPr>
              <p:cNvPr id="34" name="Oval 38"/>
              <p:cNvSpPr>
                <a:spLocks noChangeArrowheads="1"/>
              </p:cNvSpPr>
              <p:nvPr/>
            </p:nvSpPr>
            <p:spPr bwMode="auto">
              <a:xfrm>
                <a:off x="29" y="19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  <p:sp>
            <p:nvSpPr>
              <p:cNvPr id="35" name="Oval 39"/>
              <p:cNvSpPr>
                <a:spLocks noChangeArrowheads="1"/>
              </p:cNvSpPr>
              <p:nvPr/>
            </p:nvSpPr>
            <p:spPr bwMode="auto">
              <a:xfrm>
                <a:off x="97" y="51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 sz="1013"/>
              </a:p>
            </p:txBody>
          </p:sp>
        </p:grpSp>
      </p:grpSp>
      <p:sp>
        <p:nvSpPr>
          <p:cNvPr id="44" name="矩形 43"/>
          <p:cNvSpPr/>
          <p:nvPr/>
        </p:nvSpPr>
        <p:spPr>
          <a:xfrm>
            <a:off x="2491773" y="2040023"/>
            <a:ext cx="676072" cy="40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1013" dirty="0"/>
              <a:t>语言准确恰当</a:t>
            </a:r>
          </a:p>
        </p:txBody>
      </p:sp>
      <p:sp>
        <p:nvSpPr>
          <p:cNvPr id="45" name="矩形 44"/>
          <p:cNvSpPr/>
          <p:nvPr/>
        </p:nvSpPr>
        <p:spPr>
          <a:xfrm>
            <a:off x="4197901" y="2024502"/>
            <a:ext cx="680411" cy="40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1013" dirty="0"/>
              <a:t>语言的情感性</a:t>
            </a:r>
          </a:p>
        </p:txBody>
      </p:sp>
      <p:sp>
        <p:nvSpPr>
          <p:cNvPr id="46" name="矩形 45"/>
          <p:cNvSpPr/>
          <p:nvPr/>
        </p:nvSpPr>
        <p:spPr>
          <a:xfrm>
            <a:off x="5905128" y="2044358"/>
            <a:ext cx="699358" cy="40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1013" dirty="0"/>
              <a:t>语言的保密性</a:t>
            </a:r>
          </a:p>
        </p:txBody>
      </p:sp>
      <p:sp>
        <p:nvSpPr>
          <p:cNvPr id="52" name="矩形 51"/>
          <p:cNvSpPr/>
          <p:nvPr/>
        </p:nvSpPr>
        <p:spPr>
          <a:xfrm>
            <a:off x="3994401" y="3004942"/>
            <a:ext cx="1279678" cy="1650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125" dirty="0"/>
              <a:t>语言的情感沟通是沟通护理员与患者之间感情的“桥梁”，应满腔热情地面对老年人，将老年人的爱心、同情心和真诚相助的情感融在言语中。</a:t>
            </a:r>
            <a:endParaRPr lang="zh-CN" altLang="en-US" sz="1125" dirty="0"/>
          </a:p>
        </p:txBody>
      </p:sp>
      <p:sp>
        <p:nvSpPr>
          <p:cNvPr id="53" name="矩形 52"/>
          <p:cNvSpPr/>
          <p:nvPr/>
        </p:nvSpPr>
        <p:spPr>
          <a:xfrm>
            <a:off x="5756000" y="3031728"/>
            <a:ext cx="10801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1200" dirty="0"/>
              <a:t>对老年人的隐私如生理缺陷、精神病、性病等要保密，老年人不愿意陈述的内容不要问，更不能向别人散布。</a:t>
            </a:r>
          </a:p>
        </p:txBody>
      </p:sp>
    </p:spTree>
    <p:extLst>
      <p:ext uri="{BB962C8B-B14F-4D97-AF65-F5344CB8AC3E}">
        <p14:creationId xmlns:p14="http://schemas.microsoft.com/office/powerpoint/2010/main" val="3669737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折角形 3"/>
          <p:cNvSpPr/>
          <p:nvPr/>
        </p:nvSpPr>
        <p:spPr>
          <a:xfrm>
            <a:off x="2195736" y="1306093"/>
            <a:ext cx="4914546" cy="3119177"/>
          </a:xfrm>
          <a:prstGeom prst="foldedCorner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zh-CN" sz="1500" b="1" dirty="0">
                <a:solidFill>
                  <a:srgbClr val="FFC000"/>
                </a:solidFill>
                <a:latin typeface="方正稚艺简体" panose="03000509000000000000" pitchFamily="65" charset="-122"/>
                <a:ea typeface="方正稚艺简体" panose="03000509000000000000" pitchFamily="65" charset="-122"/>
              </a:rPr>
              <a:t>规范要求</a:t>
            </a:r>
            <a:endParaRPr lang="en-US" altLang="zh-CN" sz="1013" dirty="0"/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013" dirty="0">
                <a:solidFill>
                  <a:srgbClr val="FFFF00"/>
                </a:solidFill>
              </a:rPr>
              <a:t>说话</a:t>
            </a:r>
            <a:r>
              <a:rPr lang="zh-CN" altLang="zh-CN" sz="1013" dirty="0">
                <a:solidFill>
                  <a:srgbClr val="FFFF00"/>
                </a:solidFill>
              </a:rPr>
              <a:t>诚实</a:t>
            </a:r>
            <a:r>
              <a:rPr lang="zh-CN" altLang="zh-CN" sz="1013" dirty="0">
                <a:solidFill>
                  <a:srgbClr val="FFC000"/>
                </a:solidFill>
              </a:rPr>
              <a:t>。</a:t>
            </a:r>
            <a:r>
              <a:rPr lang="zh-CN" altLang="zh-CN" sz="1013" dirty="0"/>
              <a:t>不虚假、不浮夸、不随意乱说</a:t>
            </a:r>
            <a:r>
              <a:rPr lang="zh-CN" altLang="zh-CN" sz="1013" dirty="0"/>
              <a:t>。</a:t>
            </a:r>
            <a:endParaRPr lang="en-US" altLang="zh-CN" sz="1013" dirty="0"/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013" dirty="0">
                <a:solidFill>
                  <a:srgbClr val="FFFF00"/>
                </a:solidFill>
              </a:rPr>
              <a:t>语义准确。</a:t>
            </a:r>
            <a:r>
              <a:rPr lang="zh-CN" altLang="zh-CN" sz="1013" dirty="0"/>
              <a:t>语义要表达的准确明了，切忌罗嗦重复</a:t>
            </a:r>
            <a:r>
              <a:rPr lang="zh-CN" altLang="zh-CN" sz="1013" dirty="0"/>
              <a:t>。</a:t>
            </a:r>
            <a:endParaRPr lang="en-US" altLang="zh-CN" sz="1013" dirty="0"/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013" dirty="0">
                <a:solidFill>
                  <a:srgbClr val="FFFF00"/>
                </a:solidFill>
              </a:rPr>
              <a:t>音量适中。</a:t>
            </a:r>
            <a:r>
              <a:rPr lang="zh-CN" altLang="zh-CN" sz="1013" dirty="0"/>
              <a:t>使对方能听清即可，切忌大声说话，</a:t>
            </a:r>
            <a:r>
              <a:rPr lang="zh-CN" altLang="zh-CN" sz="1013" dirty="0"/>
              <a:t>语惊四座</a:t>
            </a:r>
            <a:r>
              <a:rPr lang="zh-CN" altLang="en-US" sz="1013" dirty="0"/>
              <a:t>。</a:t>
            </a:r>
            <a:endParaRPr lang="en-US" altLang="zh-CN" sz="1013" dirty="0"/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013" dirty="0">
                <a:solidFill>
                  <a:srgbClr val="FFFF00"/>
                </a:solidFill>
              </a:rPr>
              <a:t>语速适中。</a:t>
            </a:r>
            <a:r>
              <a:rPr lang="zh-CN" altLang="zh-CN" sz="1013" dirty="0"/>
              <a:t>语速适中，避免连珠炮式讲话</a:t>
            </a:r>
            <a:r>
              <a:rPr lang="zh-CN" altLang="zh-CN" sz="1013" dirty="0"/>
              <a:t>。</a:t>
            </a:r>
            <a:endParaRPr lang="en-US" altLang="zh-CN" sz="1013" dirty="0"/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013" dirty="0">
                <a:solidFill>
                  <a:srgbClr val="FFFF00"/>
                </a:solidFill>
              </a:rPr>
              <a:t>表情自然。</a:t>
            </a:r>
            <a:r>
              <a:rPr lang="zh-CN" altLang="zh-CN" sz="1013" dirty="0"/>
              <a:t>表情要自然、亲切，面带微笑，目视对方眼鼻三角区，以示尊重</a:t>
            </a:r>
            <a:r>
              <a:rPr lang="zh-CN" altLang="zh-CN" sz="1013" dirty="0"/>
              <a:t>。</a:t>
            </a:r>
            <a:endParaRPr lang="en-US" altLang="zh-CN" sz="1013" dirty="0"/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013" dirty="0">
                <a:solidFill>
                  <a:srgbClr val="FFFF00"/>
                </a:solidFill>
              </a:rPr>
              <a:t>称呼得体。</a:t>
            </a:r>
            <a:r>
              <a:rPr lang="zh-CN" altLang="zh-CN" sz="1013" dirty="0"/>
              <a:t>对熟人客人的称呼要得体，要符合自己的身分。</a:t>
            </a:r>
            <a:endParaRPr lang="zh-CN" altLang="en-US" sz="1013" dirty="0"/>
          </a:p>
        </p:txBody>
      </p:sp>
      <p:sp>
        <p:nvSpPr>
          <p:cNvPr id="2" name="矩形 1"/>
          <p:cNvSpPr/>
          <p:nvPr/>
        </p:nvSpPr>
        <p:spPr>
          <a:xfrm>
            <a:off x="2195736" y="674303"/>
            <a:ext cx="2276585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zh-CN" sz="1800" b="1" dirty="0">
                <a:solidFill>
                  <a:srgbClr val="002060"/>
                </a:solidFill>
              </a:rPr>
              <a:t>（二）日常口头语言</a:t>
            </a:r>
            <a:endParaRPr lang="zh-CN" altLang="en-US" sz="1800" b="1" dirty="0">
              <a:solidFill>
                <a:srgbClr val="00206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03748" y="1167594"/>
            <a:ext cx="3429000" cy="2482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013" dirty="0"/>
              <a:t> </a:t>
            </a:r>
            <a:endParaRPr lang="zh-CN" altLang="en-US" sz="1013" dirty="0"/>
          </a:p>
        </p:txBody>
      </p:sp>
    </p:spTree>
    <p:extLst>
      <p:ext uri="{BB962C8B-B14F-4D97-AF65-F5344CB8AC3E}">
        <p14:creationId xmlns:p14="http://schemas.microsoft.com/office/powerpoint/2010/main" val="1281384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2375839" y="843558"/>
            <a:ext cx="4356401" cy="345638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lnSpc>
                <a:spcPct val="150000"/>
              </a:lnSpc>
              <a:buFont typeface="+mj-lt"/>
              <a:buAutoNum type="arabicPeriod" startAt="2"/>
            </a:pPr>
            <a:r>
              <a:rPr lang="zh-CN" altLang="zh-CN" sz="1500" b="1" dirty="0">
                <a:solidFill>
                  <a:srgbClr val="C00000"/>
                </a:solidFill>
                <a:latin typeface="方正稚艺简体" panose="03000509000000000000" pitchFamily="65" charset="-122"/>
                <a:ea typeface="方正稚艺简体" panose="03000509000000000000" pitchFamily="65" charset="-122"/>
              </a:rPr>
              <a:t>文明礼貌用语</a:t>
            </a:r>
            <a:endParaRPr lang="en-US" altLang="zh-CN" sz="1013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1013" dirty="0">
                <a:solidFill>
                  <a:srgbClr val="C00000"/>
                </a:solidFill>
              </a:rPr>
              <a:t>（</a:t>
            </a:r>
            <a:r>
              <a:rPr lang="en-US" altLang="zh-CN" sz="1013" dirty="0">
                <a:solidFill>
                  <a:srgbClr val="C00000"/>
                </a:solidFill>
              </a:rPr>
              <a:t>1</a:t>
            </a:r>
            <a:r>
              <a:rPr lang="zh-CN" altLang="zh-CN" sz="1013" dirty="0">
                <a:solidFill>
                  <a:srgbClr val="C00000"/>
                </a:solidFill>
              </a:rPr>
              <a:t>）日常礼貌用语</a:t>
            </a:r>
            <a:endParaRPr lang="en-US" altLang="zh-CN" sz="1013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1013" dirty="0">
                <a:solidFill>
                  <a:srgbClr val="002060"/>
                </a:solidFill>
              </a:rPr>
              <a:t>① 问候语。用于见面时的问候</a:t>
            </a:r>
            <a:r>
              <a:rPr lang="zh-CN" altLang="zh-CN" sz="1013" dirty="0">
                <a:solidFill>
                  <a:srgbClr val="002060"/>
                </a:solidFill>
              </a:rPr>
              <a:t>。</a:t>
            </a:r>
            <a:endParaRPr lang="en-US" altLang="zh-CN" sz="1013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1013" dirty="0">
                <a:solidFill>
                  <a:srgbClr val="002060"/>
                </a:solidFill>
              </a:rPr>
              <a:t>② 告别语。用于分别时的告辞</a:t>
            </a:r>
            <a:r>
              <a:rPr lang="zh-CN" altLang="zh-CN" sz="1013" dirty="0">
                <a:solidFill>
                  <a:srgbClr val="002060"/>
                </a:solidFill>
              </a:rPr>
              <a:t>。</a:t>
            </a:r>
            <a:endParaRPr lang="en-US" altLang="zh-CN" sz="1013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1013" dirty="0">
                <a:solidFill>
                  <a:srgbClr val="002060"/>
                </a:solidFill>
              </a:rPr>
              <a:t>③ 答谢语。用向对方的感谢</a:t>
            </a:r>
            <a:r>
              <a:rPr lang="zh-CN" altLang="zh-CN" sz="1013" dirty="0">
                <a:solidFill>
                  <a:srgbClr val="002060"/>
                </a:solidFill>
              </a:rPr>
              <a:t>。</a:t>
            </a:r>
            <a:endParaRPr lang="en-US" altLang="zh-CN" sz="1013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1013" dirty="0">
                <a:solidFill>
                  <a:srgbClr val="002060"/>
                </a:solidFill>
              </a:rPr>
              <a:t>④ 请托语。用于向别人请教时</a:t>
            </a:r>
            <a:r>
              <a:rPr lang="zh-CN" altLang="zh-CN" sz="1013" dirty="0">
                <a:solidFill>
                  <a:srgbClr val="002060"/>
                </a:solidFill>
              </a:rPr>
              <a:t>。</a:t>
            </a:r>
            <a:endParaRPr lang="en-US" altLang="zh-CN" sz="1013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1013" dirty="0">
                <a:solidFill>
                  <a:srgbClr val="002060"/>
                </a:solidFill>
              </a:rPr>
              <a:t>⑤ </a:t>
            </a:r>
            <a:r>
              <a:rPr lang="zh-CN" altLang="zh-CN" sz="1013" dirty="0">
                <a:solidFill>
                  <a:srgbClr val="002060"/>
                </a:solidFill>
              </a:rPr>
              <a:t>道歉语。用于自己做错事向对方道歉</a:t>
            </a:r>
            <a:r>
              <a:rPr lang="zh-CN" altLang="zh-CN" sz="1013" dirty="0">
                <a:solidFill>
                  <a:srgbClr val="002060"/>
                </a:solidFill>
              </a:rPr>
              <a:t>。</a:t>
            </a:r>
            <a:endParaRPr lang="en-US" altLang="zh-CN" sz="1013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1013" dirty="0">
                <a:solidFill>
                  <a:srgbClr val="002060"/>
                </a:solidFill>
              </a:rPr>
              <a:t>⑥ </a:t>
            </a:r>
            <a:r>
              <a:rPr lang="zh-CN" altLang="zh-CN" sz="1013" dirty="0">
                <a:solidFill>
                  <a:srgbClr val="002060"/>
                </a:solidFill>
              </a:rPr>
              <a:t>征询语。用于向别人询问时</a:t>
            </a:r>
            <a:r>
              <a:rPr lang="zh-CN" altLang="zh-CN" sz="1013" dirty="0">
                <a:solidFill>
                  <a:srgbClr val="002060"/>
                </a:solidFill>
              </a:rPr>
              <a:t>。</a:t>
            </a:r>
            <a:endParaRPr lang="en-US" altLang="zh-CN" sz="1013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1013" dirty="0">
                <a:solidFill>
                  <a:srgbClr val="002060"/>
                </a:solidFill>
              </a:rPr>
              <a:t>⑦ </a:t>
            </a:r>
            <a:r>
              <a:rPr lang="zh-CN" altLang="zh-CN" sz="1013" dirty="0">
                <a:solidFill>
                  <a:srgbClr val="002060"/>
                </a:solidFill>
              </a:rPr>
              <a:t>慰问语。用于表示对别人的关心</a:t>
            </a:r>
            <a:r>
              <a:rPr lang="zh-CN" altLang="zh-CN" sz="1013" dirty="0">
                <a:solidFill>
                  <a:srgbClr val="002060"/>
                </a:solidFill>
              </a:rPr>
              <a:t>。</a:t>
            </a:r>
            <a:endParaRPr lang="en-US" altLang="zh-CN" sz="1013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zh-CN" sz="1013" dirty="0">
                <a:solidFill>
                  <a:srgbClr val="002060"/>
                </a:solidFill>
              </a:rPr>
              <a:t>⑧ </a:t>
            </a:r>
            <a:r>
              <a:rPr lang="zh-CN" altLang="zh-CN" sz="1013" dirty="0">
                <a:solidFill>
                  <a:srgbClr val="002060"/>
                </a:solidFill>
              </a:rPr>
              <a:t>祝贺语。用于表示对别人成功或喜事的祝贺</a:t>
            </a:r>
            <a:r>
              <a:rPr lang="zh-CN" altLang="zh-CN" sz="1013" dirty="0">
                <a:solidFill>
                  <a:srgbClr val="002060"/>
                </a:solidFill>
              </a:rPr>
              <a:t>。</a:t>
            </a:r>
            <a:endParaRPr lang="en-US" altLang="zh-CN" sz="1013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302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单圆角矩形 1"/>
          <p:cNvSpPr/>
          <p:nvPr/>
        </p:nvSpPr>
        <p:spPr>
          <a:xfrm>
            <a:off x="2195736" y="1127661"/>
            <a:ext cx="4752528" cy="2700300"/>
          </a:xfrm>
          <a:prstGeom prst="round1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zh-CN" sz="1500" dirty="0">
                <a:solidFill>
                  <a:srgbClr val="C00000"/>
                </a:solidFill>
              </a:rPr>
              <a:t>（</a:t>
            </a:r>
            <a:r>
              <a:rPr lang="en-US" altLang="zh-CN" sz="1500" dirty="0">
                <a:solidFill>
                  <a:srgbClr val="C00000"/>
                </a:solidFill>
              </a:rPr>
              <a:t>2</a:t>
            </a:r>
            <a:r>
              <a:rPr lang="zh-CN" altLang="zh-CN" sz="1500" dirty="0">
                <a:solidFill>
                  <a:srgbClr val="C00000"/>
                </a:solidFill>
              </a:rPr>
              <a:t>）忌用不礼貌</a:t>
            </a:r>
            <a:r>
              <a:rPr lang="zh-CN" altLang="zh-CN" sz="1500" dirty="0">
                <a:solidFill>
                  <a:srgbClr val="C00000"/>
                </a:solidFill>
              </a:rPr>
              <a:t>用语</a:t>
            </a:r>
            <a:endParaRPr lang="en-US" altLang="zh-CN" sz="1500" dirty="0">
              <a:solidFill>
                <a:srgbClr val="C00000"/>
              </a:solidFill>
            </a:endParaRPr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r>
              <a:rPr lang="zh-CN" altLang="zh-CN" sz="1013" dirty="0">
                <a:solidFill>
                  <a:srgbClr val="002060"/>
                </a:solidFill>
              </a:rPr>
              <a:t>一</a:t>
            </a:r>
            <a:r>
              <a:rPr lang="zh-CN" altLang="zh-CN" sz="1013" dirty="0">
                <a:solidFill>
                  <a:srgbClr val="002060"/>
                </a:solidFill>
              </a:rPr>
              <a:t>忌无称呼用语；二忌用“嗨”、“喂”称呼人；三忌不用善称叫人；四忌蔑视语、烦躁语、斗气语</a:t>
            </a:r>
            <a:r>
              <a:rPr lang="zh-CN" altLang="zh-CN" sz="1013" dirty="0">
                <a:solidFill>
                  <a:srgbClr val="002060"/>
                </a:solidFill>
              </a:rPr>
              <a:t>；</a:t>
            </a:r>
            <a:endParaRPr lang="en-US" altLang="zh-CN" sz="1013" dirty="0">
              <a:solidFill>
                <a:srgbClr val="002060"/>
              </a:solidFill>
            </a:endParaRPr>
          </a:p>
          <a:p>
            <a:pPr marL="257175" indent="-257175">
              <a:lnSpc>
                <a:spcPct val="150000"/>
              </a:lnSpc>
              <a:buFont typeface="+mj-ea"/>
              <a:buAutoNum type="circleNumDbPlain"/>
            </a:pPr>
            <a:r>
              <a:rPr lang="zh-CN" altLang="zh-CN" sz="1013" dirty="0">
                <a:solidFill>
                  <a:srgbClr val="002060"/>
                </a:solidFill>
              </a:rPr>
              <a:t>老年</a:t>
            </a:r>
            <a:r>
              <a:rPr lang="zh-CN" altLang="zh-CN" sz="1013" dirty="0">
                <a:solidFill>
                  <a:srgbClr val="002060"/>
                </a:solidFill>
              </a:rPr>
              <a:t>护理员要知道语言交流中的“四有四避”，即“有分寸、有礼节、有教养、有学识”，要“避隐私、避浅薄、避粗鄙、避忌讳”</a:t>
            </a:r>
            <a:r>
              <a:rPr lang="zh-CN" altLang="zh-CN" sz="1013" dirty="0">
                <a:solidFill>
                  <a:srgbClr val="002060"/>
                </a:solidFill>
              </a:rPr>
              <a:t>。</a:t>
            </a:r>
            <a:endParaRPr lang="zh-CN" altLang="en-US" sz="1013" dirty="0"/>
          </a:p>
        </p:txBody>
      </p:sp>
    </p:spTree>
    <p:extLst>
      <p:ext uri="{BB962C8B-B14F-4D97-AF65-F5344CB8AC3E}">
        <p14:creationId xmlns:p14="http://schemas.microsoft.com/office/powerpoint/2010/main" val="2757830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2141730" y="627534"/>
            <a:ext cx="4940601" cy="4212468"/>
          </a:xfrm>
          <a:prstGeom prst="round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zh-CN" sz="1500" dirty="0">
                <a:solidFill>
                  <a:schemeClr val="accent6">
                    <a:lumMod val="75000"/>
                  </a:schemeClr>
                </a:solidFill>
              </a:rPr>
              <a:t>（</a:t>
            </a:r>
            <a:r>
              <a:rPr lang="en-US" altLang="zh-CN" sz="15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zh-CN" altLang="zh-CN" sz="1500" dirty="0">
                <a:solidFill>
                  <a:schemeClr val="accent6">
                    <a:lumMod val="75000"/>
                  </a:schemeClr>
                </a:solidFill>
              </a:rPr>
              <a:t>）常用的文明用语</a:t>
            </a:r>
            <a:r>
              <a:rPr lang="en-US" altLang="zh-CN" sz="900" dirty="0">
                <a:latin typeface="+mn-ea"/>
              </a:rPr>
              <a:t/>
            </a:r>
            <a:br>
              <a:rPr lang="en-US" altLang="zh-CN" sz="900" dirty="0">
                <a:latin typeface="+mn-ea"/>
              </a:rPr>
            </a:br>
            <a:r>
              <a:rPr lang="zh-CN" altLang="zh-CN" sz="900" dirty="0">
                <a:solidFill>
                  <a:srgbClr val="002060"/>
                </a:solidFill>
                <a:latin typeface="+mn-ea"/>
              </a:rPr>
              <a:t>　　</a:t>
            </a: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与人相见说“您好” 问人姓氏说“贵姓” 问人住址说“府上”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仰慕已久说“久仰” 长期未见说“久违” 求人帮忙说“劳驾”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向人询问说“请问” 请人协助说“费心” 请人解答说“请教”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求人办事说“拜托” 麻烦别人说“打扰” 求人方便说“借光”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请改文章说“斧正” 接受好意说“领情” 求人指点说“赐教”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得人帮助说“谢谢” 祝人健康说“保重” 向人祝贺说“恭喜”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老人年龄说“高寿” 身体不适说“欠安” 看望别人说“拜访”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请人接受说“笑纳” 送人照片说“惠存” 欢迎购买说“惠顾”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希望照顾说“关照” 赞人见解说“高见” 归还物品说“奉还”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请人赴约说“赏光” 对方来信说“惠书” 自己住家说“寒舍”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需要考虑说“斟酌” 无法满足说“抱歉” 请人谅解说“包涵”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言行不妥“对不起” 慰问他人说“辛苦” 迎接客人说“欢迎”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宾客来到说“光临” 等候别人说“恭候” 没能迎接说“失迎”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客人入座说“请坐” 陪伴朋友说“奉陪” 临分别时说“再见”</a:t>
            </a:r>
            <a:r>
              <a:rPr lang="en-US" altLang="zh-CN" sz="1050" dirty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CN" sz="1050" dirty="0">
                <a:solidFill>
                  <a:srgbClr val="002060"/>
                </a:solidFill>
                <a:latin typeface="+mn-ea"/>
              </a:rPr>
            </a:br>
            <a:r>
              <a:rPr lang="zh-CN" altLang="zh-CN" sz="1050" dirty="0">
                <a:solidFill>
                  <a:srgbClr val="002060"/>
                </a:solidFill>
                <a:latin typeface="+mn-ea"/>
              </a:rPr>
              <a:t>　　中途先走说“失陪” 请人勿送说“留步” 送人远行</a:t>
            </a:r>
            <a:endParaRPr lang="zh-CN" altLang="en-US" sz="105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350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48337" y="519522"/>
            <a:ext cx="2276585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zh-CN" sz="1800" b="1" dirty="0">
                <a:solidFill>
                  <a:srgbClr val="002060"/>
                </a:solidFill>
              </a:rPr>
              <a:t>（三）日常体态</a:t>
            </a:r>
            <a:r>
              <a:rPr lang="zh-CN" altLang="zh-CN" sz="1800" b="1" dirty="0">
                <a:solidFill>
                  <a:srgbClr val="002060"/>
                </a:solidFill>
              </a:rPr>
              <a:t>语言</a:t>
            </a:r>
            <a:endParaRPr lang="zh-CN" altLang="en-US" sz="1800" b="1" dirty="0">
              <a:solidFill>
                <a:srgbClr val="00206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51820" y="1059583"/>
            <a:ext cx="1215135" cy="784830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57175" indent="-257175">
              <a:lnSpc>
                <a:spcPct val="150000"/>
              </a:lnSpc>
              <a:buFont typeface="+mj-lt"/>
              <a:buAutoNum type="arabicPeriod"/>
            </a:pPr>
            <a:r>
              <a:rPr lang="zh-CN" altLang="zh-CN" sz="15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手势</a:t>
            </a:r>
            <a:r>
              <a:rPr lang="zh-CN" altLang="zh-CN" sz="15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语言</a:t>
            </a:r>
            <a:endParaRPr lang="en-US" altLang="zh-CN" sz="15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257175" indent="-257175">
              <a:lnSpc>
                <a:spcPct val="150000"/>
              </a:lnSpc>
              <a:buFont typeface="+mj-lt"/>
              <a:buAutoNum type="arabicPeriod"/>
            </a:pPr>
            <a:r>
              <a:rPr lang="zh-CN" altLang="zh-CN" sz="15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面部语言</a:t>
            </a:r>
            <a:endParaRPr lang="en-US" altLang="zh-CN" sz="15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48336" y="2085696"/>
            <a:ext cx="2509020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zh-CN" sz="1800" b="1" dirty="0">
                <a:solidFill>
                  <a:srgbClr val="002060"/>
                </a:solidFill>
              </a:rPr>
              <a:t>（四）语言的综合使用</a:t>
            </a:r>
            <a:endParaRPr lang="en-US" altLang="zh-CN" sz="1800" b="1" dirty="0">
              <a:solidFill>
                <a:srgbClr val="00206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20961" y="1059582"/>
            <a:ext cx="1269141" cy="1477328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zh-CN" altLang="zh-CN" sz="15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头部语言</a:t>
            </a:r>
            <a:endParaRPr lang="en-US" altLang="zh-CN" sz="15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4"/>
            </a:pPr>
            <a:r>
              <a:rPr lang="zh-CN" altLang="zh-CN" sz="1500" b="1" dirty="0">
                <a:solidFill>
                  <a:srgbClr val="00B0F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眼睛语言</a:t>
            </a:r>
            <a:endParaRPr lang="zh-CN" altLang="en-US" sz="1500" b="1" dirty="0">
              <a:solidFill>
                <a:srgbClr val="00B0F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7" name="组合 20"/>
          <p:cNvGrpSpPr>
            <a:grpSpLocks/>
          </p:cNvGrpSpPr>
          <p:nvPr/>
        </p:nvGrpSpPr>
        <p:grpSpPr bwMode="auto">
          <a:xfrm>
            <a:off x="2180037" y="2530286"/>
            <a:ext cx="4174162" cy="1996728"/>
            <a:chOff x="2051050" y="2787432"/>
            <a:chExt cx="4730750" cy="2262975"/>
          </a:xfrm>
        </p:grpSpPr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2432050" y="2950018"/>
              <a:ext cx="4343400" cy="4572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2051050" y="2787432"/>
              <a:ext cx="685800" cy="685800"/>
            </a:xfrm>
            <a:prstGeom prst="diamond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CN" sz="1013" dirty="0">
                  <a:ea typeface="楷体_GB2312" pitchFamily="1" charset="-122"/>
                </a:rPr>
                <a:t>1</a:t>
              </a:r>
              <a:endParaRPr lang="zh-CN" altLang="en-US" sz="1013" dirty="0">
                <a:ea typeface="楷体_GB2312" pitchFamily="1" charset="-122"/>
              </a:endParaRPr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2432050" y="3708754"/>
              <a:ext cx="4343400" cy="4572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>
              <a:outerShdw dist="99190" dir="2388334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auto">
            <a:xfrm>
              <a:off x="2051050" y="3568912"/>
              <a:ext cx="685800" cy="685800"/>
            </a:xfrm>
            <a:prstGeom prst="diamond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CN" sz="1013" dirty="0">
                  <a:ea typeface="楷体_GB2312" pitchFamily="1" charset="-122"/>
                </a:rPr>
                <a:t>2</a:t>
              </a:r>
              <a:endParaRPr lang="zh-CN" altLang="en-US" sz="1013" dirty="0">
                <a:ea typeface="楷体_GB2312" pitchFamily="1" charset="-122"/>
              </a:endParaRPr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2438400" y="4487021"/>
              <a:ext cx="4343400" cy="457200"/>
            </a:xfrm>
            <a:prstGeom prst="roundRect">
              <a:avLst>
                <a:gd name="adj" fmla="val 16667"/>
              </a:avLst>
            </a:prstGeom>
            <a:ln w="28575"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zh-CN" altLang="en-US" sz="1013">
                <a:ea typeface="楷体_GB2312" pitchFamily="1" charset="-122"/>
              </a:endParaRPr>
            </a:p>
          </p:txBody>
        </p:sp>
        <p:sp>
          <p:nvSpPr>
            <p:cNvPr id="13" name="AutoShape 21"/>
            <p:cNvSpPr>
              <a:spLocks noChangeArrowheads="1"/>
            </p:cNvSpPr>
            <p:nvPr/>
          </p:nvSpPr>
          <p:spPr bwMode="auto">
            <a:xfrm>
              <a:off x="2057400" y="4364607"/>
              <a:ext cx="685800" cy="685800"/>
            </a:xfrm>
            <a:prstGeom prst="diamond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CN" sz="1013" dirty="0">
                  <a:ea typeface="楷体_GB2312" pitchFamily="1" charset="-122"/>
                </a:rPr>
                <a:t>3</a:t>
              </a:r>
              <a:endParaRPr lang="zh-CN" altLang="en-US" sz="1013" dirty="0">
                <a:ea typeface="楷体_GB2312" pitchFamily="1" charset="-122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946217" y="2673630"/>
            <a:ext cx="34023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1050" dirty="0"/>
              <a:t>精神状态要保持平静、积极、向上，能较好地体现出自己内在的气质、修养、情操和性格特征</a:t>
            </a:r>
            <a:r>
              <a:rPr lang="zh-CN" altLang="zh-CN" sz="1050" dirty="0"/>
              <a:t>；</a:t>
            </a:r>
            <a:endParaRPr lang="en-US" altLang="zh-CN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2946217" y="3348707"/>
            <a:ext cx="33539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zh-CN" sz="1050" dirty="0"/>
              <a:t>整个身体要保持端庄、稳健、大方、自然，给人一种持重的感觉；</a:t>
            </a:r>
            <a:endParaRPr lang="en-US" altLang="zh-CN" sz="1050" dirty="0"/>
          </a:p>
        </p:txBody>
      </p:sp>
      <p:sp>
        <p:nvSpPr>
          <p:cNvPr id="3" name="矩形 2"/>
          <p:cNvSpPr/>
          <p:nvPr/>
        </p:nvSpPr>
        <p:spPr>
          <a:xfrm>
            <a:off x="2951820" y="4029912"/>
            <a:ext cx="34023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1050" dirty="0"/>
              <a:t>表达的要简洁、自然、协调、恰当，尽可能不要给人留下繁琐的感觉或多余的举动。</a:t>
            </a:r>
          </a:p>
        </p:txBody>
      </p:sp>
    </p:spTree>
    <p:extLst>
      <p:ext uri="{BB962C8B-B14F-4D97-AF65-F5344CB8AC3E}">
        <p14:creationId xmlns:p14="http://schemas.microsoft.com/office/powerpoint/2010/main" val="3087939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对角圆角矩形 3"/>
          <p:cNvSpPr/>
          <p:nvPr/>
        </p:nvSpPr>
        <p:spPr>
          <a:xfrm>
            <a:off x="1979712" y="1167594"/>
            <a:ext cx="5184576" cy="3186354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zh-CN" sz="1013" b="1" dirty="0">
                <a:solidFill>
                  <a:srgbClr val="C00000"/>
                </a:solidFill>
                <a:latin typeface="方正稚艺简体" panose="03000509000000000000" pitchFamily="65" charset="-122"/>
                <a:ea typeface="方正稚艺简体" panose="03000509000000000000" pitchFamily="65" charset="-122"/>
              </a:rPr>
              <a:t>仪容仪态的总原则是</a:t>
            </a:r>
            <a:r>
              <a:rPr lang="zh-CN" altLang="zh-CN" sz="1013" dirty="0"/>
              <a:t>文明、优雅、礼貌</a:t>
            </a:r>
            <a:r>
              <a:rPr lang="zh-CN" altLang="zh-CN" sz="1013" dirty="0"/>
              <a:t>。</a:t>
            </a:r>
            <a:endParaRPr lang="en-US" altLang="zh-CN" sz="1013" dirty="0"/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013" dirty="0">
                <a:solidFill>
                  <a:schemeClr val="accent6">
                    <a:lumMod val="75000"/>
                  </a:schemeClr>
                </a:solidFill>
              </a:rPr>
              <a:t>护理</a:t>
            </a:r>
            <a:r>
              <a:rPr lang="zh-CN" altLang="zh-CN" sz="1013" dirty="0">
                <a:solidFill>
                  <a:schemeClr val="accent6">
                    <a:lumMod val="75000"/>
                  </a:schemeClr>
                </a:solidFill>
              </a:rPr>
              <a:t>员的举止要求是：</a:t>
            </a:r>
            <a:r>
              <a:rPr lang="zh-CN" altLang="zh-CN" sz="1013" dirty="0"/>
              <a:t>尊重老年人，尊重习俗，遵循礼仪，尊重自我</a:t>
            </a:r>
            <a:r>
              <a:rPr lang="zh-CN" altLang="zh-CN" sz="1013" dirty="0"/>
              <a:t>，做到</a:t>
            </a:r>
            <a:r>
              <a:rPr lang="zh-CN" altLang="zh-CN" sz="1013" dirty="0"/>
              <a:t>：站立有相，落座有姿，行走有态，举手有礼</a:t>
            </a:r>
            <a:r>
              <a:rPr lang="zh-CN" altLang="zh-CN" sz="1013" dirty="0"/>
              <a:t>。</a:t>
            </a:r>
            <a:endParaRPr lang="en-US" altLang="zh-CN" sz="1013" dirty="0"/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013" dirty="0">
                <a:solidFill>
                  <a:schemeClr val="accent6">
                    <a:lumMod val="75000"/>
                  </a:schemeClr>
                </a:solidFill>
              </a:rPr>
              <a:t>服装：</a:t>
            </a:r>
            <a:r>
              <a:rPr lang="zh-CN" altLang="zh-CN" sz="1013" dirty="0"/>
              <a:t>上班时应穿着工作股，注意工作服的清洁，整齐，有污染及时更换，切口子时应立缝上，禁止用胶布等粘贴衣扣或开线处</a:t>
            </a:r>
            <a:r>
              <a:rPr lang="zh-CN" altLang="zh-CN" sz="1013" dirty="0"/>
              <a:t>。</a:t>
            </a:r>
            <a:endParaRPr lang="en-US" altLang="zh-CN" sz="1013" dirty="0"/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013" dirty="0">
                <a:solidFill>
                  <a:schemeClr val="accent6">
                    <a:lumMod val="75000"/>
                  </a:schemeClr>
                </a:solidFill>
              </a:rPr>
              <a:t>发型：</a:t>
            </a:r>
            <a:r>
              <a:rPr lang="zh-CN" altLang="zh-CN" sz="1013" dirty="0"/>
              <a:t>头发过长时，应佩戴工作帽遮盖碎发，防止在操作时头发沾染老年人的食物或</a:t>
            </a:r>
            <a:r>
              <a:rPr lang="zh-CN" altLang="zh-CN" sz="1013" dirty="0"/>
              <a:t>物品</a:t>
            </a:r>
            <a:r>
              <a:rPr lang="zh-CN" altLang="en-US" sz="1013" dirty="0"/>
              <a:t>。</a:t>
            </a:r>
            <a:endParaRPr lang="en-US" altLang="zh-CN" sz="1013" dirty="0"/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1013" dirty="0"/>
              <a:t>饰品</a:t>
            </a:r>
            <a:r>
              <a:rPr lang="zh-CN" altLang="zh-CN" sz="1013" dirty="0"/>
              <a:t>不可过多，可淡妆上岗</a:t>
            </a:r>
            <a:r>
              <a:rPr lang="zh-CN" altLang="zh-CN" sz="1013" dirty="0"/>
              <a:t>。</a:t>
            </a:r>
            <a:endParaRPr lang="zh-CN" altLang="zh-CN" sz="1013" dirty="0"/>
          </a:p>
        </p:txBody>
      </p:sp>
      <p:sp>
        <p:nvSpPr>
          <p:cNvPr id="2" name="矩形 1"/>
          <p:cNvSpPr/>
          <p:nvPr/>
        </p:nvSpPr>
        <p:spPr>
          <a:xfrm>
            <a:off x="2034124" y="534797"/>
            <a:ext cx="1811714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zh-CN" sz="1800" b="1" dirty="0">
                <a:solidFill>
                  <a:srgbClr val="002060"/>
                </a:solidFill>
              </a:rPr>
              <a:t>（五）仪容仪态</a:t>
            </a:r>
          </a:p>
        </p:txBody>
      </p:sp>
    </p:spTree>
    <p:extLst>
      <p:ext uri="{BB962C8B-B14F-4D97-AF65-F5344CB8AC3E}">
        <p14:creationId xmlns:p14="http://schemas.microsoft.com/office/powerpoint/2010/main" val="4036377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71700" y="497309"/>
            <a:ext cx="3671198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4">
                <a:lumMod val="60000"/>
                <a:lumOff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zh-CN" altLang="zh-CN" sz="1800" b="1" dirty="0">
                <a:solidFill>
                  <a:srgbClr val="002060"/>
                </a:solidFill>
              </a:rPr>
              <a:t>（六）养老护理员的基本姿势标准</a:t>
            </a:r>
          </a:p>
        </p:txBody>
      </p:sp>
      <p:sp>
        <p:nvSpPr>
          <p:cNvPr id="3" name="矩形 2"/>
          <p:cNvSpPr/>
          <p:nvPr/>
        </p:nvSpPr>
        <p:spPr>
          <a:xfrm>
            <a:off x="2033718" y="1005576"/>
            <a:ext cx="5024117" cy="3901068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zh-CN" sz="1500" b="1" dirty="0">
                <a:solidFill>
                  <a:schemeClr val="accent6">
                    <a:lumMod val="75000"/>
                  </a:schemeClr>
                </a:solidFill>
                <a:latin typeface="方正稚艺简体" panose="03000509000000000000" pitchFamily="65" charset="-122"/>
                <a:ea typeface="方正稚艺简体" panose="03000509000000000000" pitchFamily="65" charset="-122"/>
              </a:rPr>
              <a:t>站立姿势</a:t>
            </a:r>
          </a:p>
          <a:p>
            <a:pPr indent="342900">
              <a:lnSpc>
                <a:spcPct val="150000"/>
              </a:lnSpc>
            </a:pPr>
            <a:r>
              <a:rPr lang="zh-CN" altLang="zh-CN" sz="1200" dirty="0">
                <a:solidFill>
                  <a:srgbClr val="002060"/>
                </a:solidFill>
              </a:rPr>
              <a:t>正确优美的站姿应该是：两足分开</a:t>
            </a:r>
            <a:r>
              <a:rPr lang="en-US" altLang="zh-CN" sz="1200" dirty="0">
                <a:solidFill>
                  <a:srgbClr val="002060"/>
                </a:solidFill>
              </a:rPr>
              <a:t>20</a:t>
            </a:r>
            <a:r>
              <a:rPr lang="zh-CN" altLang="zh-CN" sz="1200" dirty="0">
                <a:solidFill>
                  <a:srgbClr val="002060"/>
                </a:solidFill>
              </a:rPr>
              <a:t>公分左右的宽度距离，或者两足并立在一起，但不要太贴近，以站得稳当为好。女士们可以把两个脚后跟并在一起，双腿微曲，收腹，挺胸，两肩平行，双臂自然下垂，头正，眼睛平视，下巴微收</a:t>
            </a:r>
            <a:r>
              <a:rPr lang="zh-CN" altLang="zh-CN" sz="1200" dirty="0">
                <a:solidFill>
                  <a:srgbClr val="002060"/>
                </a:solidFill>
              </a:rPr>
              <a:t>。</a:t>
            </a:r>
            <a:endParaRPr lang="en-US" altLang="zh-CN" sz="1200" dirty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zh-CN" altLang="zh-CN" sz="1500" b="1" dirty="0">
                <a:solidFill>
                  <a:schemeClr val="accent6">
                    <a:lumMod val="75000"/>
                  </a:schemeClr>
                </a:solidFill>
                <a:latin typeface="方正稚艺简体" panose="03000509000000000000" pitchFamily="65" charset="-122"/>
                <a:ea typeface="方正稚艺简体" panose="03000509000000000000" pitchFamily="65" charset="-122"/>
              </a:rPr>
              <a:t>走路姿势</a:t>
            </a:r>
          </a:p>
          <a:p>
            <a:pPr indent="342900">
              <a:lnSpc>
                <a:spcPct val="150000"/>
              </a:lnSpc>
            </a:pPr>
            <a:r>
              <a:rPr lang="zh-CN" altLang="zh-CN" sz="1200" dirty="0">
                <a:solidFill>
                  <a:srgbClr val="002060"/>
                </a:solidFill>
              </a:rPr>
              <a:t>最能体现出一个人的精神面貌的姿态就是步姿。走路大方，步子有弹力及摆动手臂，显示一个人自信、快乐、友善及富有雄心；走路时拖着步子，步伐小或速度时快时慢则相反。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zh-CN" altLang="zh-CN" sz="1500" b="1" dirty="0">
                <a:solidFill>
                  <a:schemeClr val="accent6">
                    <a:lumMod val="75000"/>
                  </a:schemeClr>
                </a:solidFill>
                <a:latin typeface="方正稚艺简体" panose="03000509000000000000" pitchFamily="65" charset="-122"/>
                <a:ea typeface="方正稚艺简体" panose="03000509000000000000" pitchFamily="65" charset="-122"/>
              </a:rPr>
              <a:t>入座姿势</a:t>
            </a:r>
          </a:p>
          <a:p>
            <a:pPr indent="342900">
              <a:lnSpc>
                <a:spcPct val="150000"/>
              </a:lnSpc>
            </a:pPr>
            <a:r>
              <a:rPr lang="zh-CN" altLang="zh-CN" sz="1200" dirty="0">
                <a:solidFill>
                  <a:srgbClr val="002060"/>
                </a:solidFill>
              </a:rPr>
              <a:t>不论坐在什么地方，头要正；上身要微微地向前倾斜；膝盖和双腿轻轻并拢，体现其庄重、矜持；两足并在一起，并把两个脚后跟微微提起，这样，不仅姿势好看，而目会给人一种沉稳、大方的感觉。</a:t>
            </a:r>
          </a:p>
        </p:txBody>
      </p:sp>
    </p:spTree>
    <p:extLst>
      <p:ext uri="{BB962C8B-B14F-4D97-AF65-F5344CB8AC3E}">
        <p14:creationId xmlns:p14="http://schemas.microsoft.com/office/powerpoint/2010/main" val="1234621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860</Words>
  <Application>Microsoft Office PowerPoint</Application>
  <PresentationFormat>全屏显示(16:9)</PresentationFormat>
  <Paragraphs>69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方正稚艺简体</vt:lpstr>
      <vt:lpstr>黑体</vt:lpstr>
      <vt:lpstr>华文新魏</vt:lpstr>
      <vt:lpstr>楷体</vt:lpstr>
      <vt:lpstr>楷体_GB2312</vt:lpstr>
      <vt:lpstr>宋体</vt:lpstr>
      <vt:lpstr>Arial</vt:lpstr>
      <vt:lpstr>Calibri</vt:lpstr>
      <vt:lpstr>2_Office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lei liang</dc:creator>
  <cp:lastModifiedBy>lei liang</cp:lastModifiedBy>
  <cp:revision>1</cp:revision>
  <dcterms:created xsi:type="dcterms:W3CDTF">2016-07-23T07:17:47Z</dcterms:created>
  <dcterms:modified xsi:type="dcterms:W3CDTF">2016-07-23T07:19:16Z</dcterms:modified>
</cp:coreProperties>
</file>