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08" r:id="rId2"/>
    <p:sldId id="302" r:id="rId3"/>
    <p:sldId id="301" r:id="rId4"/>
    <p:sldId id="297" r:id="rId5"/>
    <p:sldId id="298" r:id="rId6"/>
    <p:sldId id="299" r:id="rId7"/>
    <p:sldId id="300" r:id="rId8"/>
    <p:sldId id="303" r:id="rId9"/>
    <p:sldId id="304" r:id="rId10"/>
    <p:sldId id="305" r:id="rId11"/>
    <p:sldId id="306" r:id="rId12"/>
    <p:sldId id="307" r:id="rId1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F99B65-4BA9-F94E-A416-5EC48BD4FCFE}" type="doc">
      <dgm:prSet loTypeId="urn:microsoft.com/office/officeart/2005/8/layout/chevro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B4FC0DC5-1953-2B4E-A0CE-276AE3B457D7}">
      <dgm:prSet custT="1"/>
      <dgm:spPr/>
      <dgm:t>
        <a:bodyPr/>
        <a:lstStyle/>
        <a:p>
          <a:r>
            <a:rPr lang="en-US" altLang="zh-CN" sz="1800" dirty="0" smtClean="0">
              <a:solidFill>
                <a:schemeClr val="tx1"/>
              </a:solidFill>
              <a:latin typeface="+mn-ea"/>
              <a:ea typeface="+mn-ea"/>
            </a:rPr>
            <a:t>1</a:t>
          </a:r>
          <a:endParaRPr lang="zh-CN" altLang="en-US" sz="1800" dirty="0">
            <a:solidFill>
              <a:schemeClr val="tx1"/>
            </a:solidFill>
            <a:latin typeface="+mn-ea"/>
            <a:ea typeface="+mn-ea"/>
          </a:endParaRPr>
        </a:p>
      </dgm:t>
    </dgm:pt>
    <dgm:pt modelId="{E46E1470-7F9E-A442-B687-1793A535D777}" type="parTrans" cxnId="{9708C22D-0D63-2540-8D64-B52106C7A0CE}">
      <dgm:prSet/>
      <dgm:spPr/>
      <dgm:t>
        <a:bodyPr/>
        <a:lstStyle/>
        <a:p>
          <a:endParaRPr lang="zh-CN" altLang="en-US" sz="1800">
            <a:solidFill>
              <a:schemeClr val="tx1"/>
            </a:solidFill>
            <a:latin typeface="+mn-ea"/>
            <a:ea typeface="+mn-ea"/>
          </a:endParaRPr>
        </a:p>
      </dgm:t>
    </dgm:pt>
    <dgm:pt modelId="{A7EF3440-A1A9-2144-A05E-5835FA33D619}" type="sibTrans" cxnId="{9708C22D-0D63-2540-8D64-B52106C7A0CE}">
      <dgm:prSet/>
      <dgm:spPr/>
      <dgm:t>
        <a:bodyPr/>
        <a:lstStyle/>
        <a:p>
          <a:endParaRPr lang="zh-CN" altLang="en-US" sz="1800">
            <a:solidFill>
              <a:schemeClr val="tx1"/>
            </a:solidFill>
            <a:latin typeface="+mn-ea"/>
            <a:ea typeface="+mn-ea"/>
          </a:endParaRPr>
        </a:p>
      </dgm:t>
    </dgm:pt>
    <dgm:pt modelId="{60217999-9B11-FB4A-8B46-2948C7F478C7}">
      <dgm:prSet phldrT="[文本]" custT="1"/>
      <dgm:spPr/>
      <dgm:t>
        <a:bodyPr/>
        <a:lstStyle/>
        <a:p>
          <a:r>
            <a:rPr lang="zh-CN" altLang="en-US" sz="1800" dirty="0" smtClean="0">
              <a:solidFill>
                <a:schemeClr val="tx1"/>
              </a:solidFill>
              <a:latin typeface="+mn-ea"/>
              <a:ea typeface="+mn-ea"/>
            </a:rPr>
            <a:t>了解开塞露药物的作用机理及适应症</a:t>
          </a:r>
          <a:endParaRPr lang="zh-CN" altLang="en-US" sz="1800" dirty="0">
            <a:solidFill>
              <a:schemeClr val="tx1"/>
            </a:solidFill>
            <a:latin typeface="+mn-ea"/>
            <a:ea typeface="+mn-ea"/>
          </a:endParaRPr>
        </a:p>
      </dgm:t>
    </dgm:pt>
    <dgm:pt modelId="{6CCE4339-6EB7-E14C-A05C-13F6528770C1}" type="parTrans" cxnId="{31DFEC0C-8227-654C-AE26-FE663B22F223}">
      <dgm:prSet/>
      <dgm:spPr/>
      <dgm:t>
        <a:bodyPr/>
        <a:lstStyle/>
        <a:p>
          <a:endParaRPr lang="zh-CN" altLang="en-US" sz="1800">
            <a:solidFill>
              <a:schemeClr val="tx1"/>
            </a:solidFill>
            <a:latin typeface="+mn-ea"/>
            <a:ea typeface="+mn-ea"/>
          </a:endParaRPr>
        </a:p>
      </dgm:t>
    </dgm:pt>
    <dgm:pt modelId="{84A8A6B2-EBD2-D944-9B99-8EA7C2880008}" type="sibTrans" cxnId="{31DFEC0C-8227-654C-AE26-FE663B22F223}">
      <dgm:prSet/>
      <dgm:spPr/>
      <dgm:t>
        <a:bodyPr/>
        <a:lstStyle/>
        <a:p>
          <a:endParaRPr lang="zh-CN" altLang="en-US" sz="1800">
            <a:solidFill>
              <a:schemeClr val="tx1"/>
            </a:solidFill>
            <a:latin typeface="+mn-ea"/>
            <a:ea typeface="+mn-ea"/>
          </a:endParaRPr>
        </a:p>
      </dgm:t>
    </dgm:pt>
    <dgm:pt modelId="{687C3D03-6ACA-F648-A027-F4D5A8A8364F}">
      <dgm:prSet custT="1"/>
      <dgm:spPr/>
      <dgm:t>
        <a:bodyPr/>
        <a:lstStyle/>
        <a:p>
          <a:r>
            <a:rPr lang="en-US" altLang="zh-CN" sz="1800" dirty="0" smtClean="0">
              <a:solidFill>
                <a:schemeClr val="tx1"/>
              </a:solidFill>
              <a:latin typeface="+mn-ea"/>
              <a:ea typeface="+mn-ea"/>
            </a:rPr>
            <a:t>2</a:t>
          </a:r>
          <a:endParaRPr lang="zh-CN" altLang="en-US" sz="1800" dirty="0">
            <a:solidFill>
              <a:schemeClr val="tx1"/>
            </a:solidFill>
            <a:latin typeface="+mn-ea"/>
            <a:ea typeface="+mn-ea"/>
          </a:endParaRPr>
        </a:p>
      </dgm:t>
    </dgm:pt>
    <dgm:pt modelId="{E7C4E1B1-0F2F-A345-8E03-2CAFA247C48F}" type="parTrans" cxnId="{FE2CEE5E-2C00-2940-B637-B2FCC9EFC959}">
      <dgm:prSet/>
      <dgm:spPr/>
      <dgm:t>
        <a:bodyPr/>
        <a:lstStyle/>
        <a:p>
          <a:endParaRPr lang="zh-CN" altLang="en-US" sz="1800">
            <a:solidFill>
              <a:schemeClr val="tx1"/>
            </a:solidFill>
            <a:latin typeface="+mn-ea"/>
            <a:ea typeface="+mn-ea"/>
          </a:endParaRPr>
        </a:p>
      </dgm:t>
    </dgm:pt>
    <dgm:pt modelId="{D5DBA2CD-6864-0740-A2C9-E6B1614C60B0}" type="sibTrans" cxnId="{FE2CEE5E-2C00-2940-B637-B2FCC9EFC959}">
      <dgm:prSet/>
      <dgm:spPr/>
      <dgm:t>
        <a:bodyPr/>
        <a:lstStyle/>
        <a:p>
          <a:endParaRPr lang="zh-CN" altLang="en-US" sz="1800">
            <a:solidFill>
              <a:schemeClr val="tx1"/>
            </a:solidFill>
            <a:latin typeface="+mn-ea"/>
            <a:ea typeface="+mn-ea"/>
          </a:endParaRPr>
        </a:p>
      </dgm:t>
    </dgm:pt>
    <dgm:pt modelId="{16CF1933-1531-A94C-AA4A-C9621F425DAF}">
      <dgm:prSet custT="1"/>
      <dgm:spPr/>
      <dgm:t>
        <a:bodyPr/>
        <a:lstStyle/>
        <a:p>
          <a:r>
            <a:rPr lang="zh-CN" altLang="en-US" sz="1800" dirty="0" smtClean="0">
              <a:solidFill>
                <a:schemeClr val="tx1"/>
              </a:solidFill>
              <a:latin typeface="+mn-ea"/>
              <a:ea typeface="+mn-ea"/>
            </a:rPr>
            <a:t>掌握使用开塞露的时机     </a:t>
          </a:r>
          <a:endParaRPr lang="zh-CN" altLang="en-US" sz="1800" dirty="0">
            <a:solidFill>
              <a:schemeClr val="tx1"/>
            </a:solidFill>
            <a:latin typeface="+mn-ea"/>
            <a:ea typeface="+mn-ea"/>
          </a:endParaRPr>
        </a:p>
      </dgm:t>
    </dgm:pt>
    <dgm:pt modelId="{60AC6C2D-8D57-F146-8C3A-3682B76332DC}" type="parTrans" cxnId="{C18EAC77-4AB6-914A-A723-19AB00D1E0DA}">
      <dgm:prSet/>
      <dgm:spPr/>
      <dgm:t>
        <a:bodyPr/>
        <a:lstStyle/>
        <a:p>
          <a:endParaRPr lang="zh-CN" altLang="en-US" sz="1800">
            <a:solidFill>
              <a:schemeClr val="tx1"/>
            </a:solidFill>
            <a:latin typeface="+mn-ea"/>
            <a:ea typeface="+mn-ea"/>
          </a:endParaRPr>
        </a:p>
      </dgm:t>
    </dgm:pt>
    <dgm:pt modelId="{75793525-2268-CB47-98BE-4239E9F89942}" type="sibTrans" cxnId="{C18EAC77-4AB6-914A-A723-19AB00D1E0DA}">
      <dgm:prSet/>
      <dgm:spPr/>
      <dgm:t>
        <a:bodyPr/>
        <a:lstStyle/>
        <a:p>
          <a:endParaRPr lang="zh-CN" altLang="en-US" sz="1800">
            <a:solidFill>
              <a:schemeClr val="tx1"/>
            </a:solidFill>
            <a:latin typeface="+mn-ea"/>
            <a:ea typeface="+mn-ea"/>
          </a:endParaRPr>
        </a:p>
      </dgm:t>
    </dgm:pt>
    <dgm:pt modelId="{598F5C83-7EC1-4FB5-8294-4DC139D91C4D}">
      <dgm:prSet custT="1"/>
      <dgm:spPr/>
      <dgm:t>
        <a:bodyPr/>
        <a:lstStyle/>
        <a:p>
          <a:r>
            <a:rPr lang="en-US" altLang="zh-CN" sz="1800" dirty="0" smtClean="0">
              <a:solidFill>
                <a:schemeClr val="tx1"/>
              </a:solidFill>
              <a:latin typeface="+mn-ea"/>
              <a:ea typeface="+mn-ea"/>
            </a:rPr>
            <a:t>3</a:t>
          </a:r>
          <a:endParaRPr lang="zh-CN" altLang="en-US" sz="1800" dirty="0">
            <a:solidFill>
              <a:schemeClr val="tx1"/>
            </a:solidFill>
            <a:latin typeface="+mn-ea"/>
            <a:ea typeface="+mn-ea"/>
          </a:endParaRPr>
        </a:p>
      </dgm:t>
    </dgm:pt>
    <dgm:pt modelId="{3CB87C63-F215-4C4E-B687-1FF982600E65}" type="parTrans" cxnId="{8612BC9F-BDC6-4957-8391-6D4EEACB13E1}">
      <dgm:prSet/>
      <dgm:spPr/>
      <dgm:t>
        <a:bodyPr/>
        <a:lstStyle/>
        <a:p>
          <a:endParaRPr lang="zh-CN" altLang="en-US" sz="1800">
            <a:latin typeface="+mn-ea"/>
            <a:ea typeface="+mn-ea"/>
          </a:endParaRPr>
        </a:p>
      </dgm:t>
    </dgm:pt>
    <dgm:pt modelId="{2087D4B1-1A51-48FE-BFF6-7FFED6698484}" type="sibTrans" cxnId="{8612BC9F-BDC6-4957-8391-6D4EEACB13E1}">
      <dgm:prSet/>
      <dgm:spPr/>
      <dgm:t>
        <a:bodyPr/>
        <a:lstStyle/>
        <a:p>
          <a:endParaRPr lang="zh-CN" altLang="en-US" sz="1800">
            <a:latin typeface="+mn-ea"/>
            <a:ea typeface="+mn-ea"/>
          </a:endParaRPr>
        </a:p>
      </dgm:t>
    </dgm:pt>
    <dgm:pt modelId="{5433353E-D838-42BC-B93B-417273F43947}">
      <dgm:prSet custT="1"/>
      <dgm:spPr/>
      <dgm:t>
        <a:bodyPr/>
        <a:lstStyle/>
        <a:p>
          <a:r>
            <a:rPr lang="zh-CN" altLang="en-US" sz="1800" dirty="0" smtClean="0">
              <a:solidFill>
                <a:schemeClr val="tx1"/>
              </a:solidFill>
              <a:latin typeface="+mn-ea"/>
              <a:ea typeface="+mn-ea"/>
            </a:rPr>
            <a:t>熟悉解除便秘的常用方法</a:t>
          </a:r>
          <a:endParaRPr lang="zh-CN" altLang="en-US" sz="1800" dirty="0">
            <a:latin typeface="+mn-ea"/>
            <a:ea typeface="+mn-ea"/>
          </a:endParaRPr>
        </a:p>
      </dgm:t>
    </dgm:pt>
    <dgm:pt modelId="{33A71B24-1D58-4A3F-A1D6-E50CE02924F0}" type="sibTrans" cxnId="{8B95C7ED-5E96-441E-8ACA-4E03CF664C80}">
      <dgm:prSet/>
      <dgm:spPr/>
      <dgm:t>
        <a:bodyPr/>
        <a:lstStyle/>
        <a:p>
          <a:endParaRPr lang="zh-CN" altLang="en-US" sz="1800">
            <a:latin typeface="+mn-ea"/>
            <a:ea typeface="+mn-ea"/>
          </a:endParaRPr>
        </a:p>
      </dgm:t>
    </dgm:pt>
    <dgm:pt modelId="{62CE208E-EF82-4F39-AEF8-46669C0E313E}" type="parTrans" cxnId="{8B95C7ED-5E96-441E-8ACA-4E03CF664C80}">
      <dgm:prSet/>
      <dgm:spPr/>
      <dgm:t>
        <a:bodyPr/>
        <a:lstStyle/>
        <a:p>
          <a:endParaRPr lang="zh-CN" altLang="en-US" sz="1800">
            <a:latin typeface="+mn-ea"/>
            <a:ea typeface="+mn-ea"/>
          </a:endParaRPr>
        </a:p>
      </dgm:t>
    </dgm:pt>
    <dgm:pt modelId="{3E62CADF-1C49-4972-A9CE-95CA280901BA}">
      <dgm:prSet custT="1"/>
      <dgm:spPr/>
      <dgm:t>
        <a:bodyPr/>
        <a:lstStyle/>
        <a:p>
          <a:r>
            <a:rPr lang="en-US" altLang="zh-CN" sz="1800" dirty="0" smtClean="0">
              <a:solidFill>
                <a:schemeClr val="tx1"/>
              </a:solidFill>
              <a:latin typeface="+mn-ea"/>
              <a:ea typeface="+mn-ea"/>
            </a:rPr>
            <a:t>4</a:t>
          </a:r>
          <a:endParaRPr lang="zh-CN" altLang="en-US" sz="1800" dirty="0">
            <a:latin typeface="+mn-ea"/>
            <a:ea typeface="+mn-ea"/>
          </a:endParaRPr>
        </a:p>
      </dgm:t>
    </dgm:pt>
    <dgm:pt modelId="{FEEF0C8C-D694-4836-B0C4-A1E8AAAE959E}" type="parTrans" cxnId="{583FB302-A7CC-4A33-A3FB-2CEDB46067AD}">
      <dgm:prSet/>
      <dgm:spPr/>
      <dgm:t>
        <a:bodyPr/>
        <a:lstStyle/>
        <a:p>
          <a:endParaRPr lang="zh-CN" altLang="en-US" sz="1800">
            <a:latin typeface="+mn-ea"/>
            <a:ea typeface="+mn-ea"/>
          </a:endParaRPr>
        </a:p>
      </dgm:t>
    </dgm:pt>
    <dgm:pt modelId="{CBFF9AEE-A251-45C4-959E-D5C1AF1F256B}" type="sibTrans" cxnId="{583FB302-A7CC-4A33-A3FB-2CEDB46067AD}">
      <dgm:prSet/>
      <dgm:spPr/>
      <dgm:t>
        <a:bodyPr/>
        <a:lstStyle/>
        <a:p>
          <a:endParaRPr lang="zh-CN" altLang="en-US" sz="1800">
            <a:latin typeface="+mn-ea"/>
            <a:ea typeface="+mn-ea"/>
          </a:endParaRPr>
        </a:p>
      </dgm:t>
    </dgm:pt>
    <dgm:pt modelId="{CEC1719A-D8C3-40D7-88C8-DE8A1CE6E1F2}">
      <dgm:prSet custT="1"/>
      <dgm:spPr/>
      <dgm:t>
        <a:bodyPr/>
        <a:lstStyle/>
        <a:p>
          <a:r>
            <a:rPr lang="zh-CN" altLang="en-US" sz="1800" dirty="0" smtClean="0">
              <a:solidFill>
                <a:schemeClr val="tx1"/>
              </a:solidFill>
              <a:latin typeface="+mn-ea"/>
              <a:ea typeface="+mn-ea"/>
            </a:rPr>
            <a:t>能使用开塞露辅助老年人排便 </a:t>
          </a:r>
          <a:endParaRPr lang="zh-CN" altLang="en-US" sz="1800" dirty="0">
            <a:latin typeface="+mn-ea"/>
            <a:ea typeface="+mn-ea"/>
          </a:endParaRPr>
        </a:p>
      </dgm:t>
    </dgm:pt>
    <dgm:pt modelId="{0671DC9C-3A83-4F81-954E-BC746E281F78}" type="parTrans" cxnId="{683AE640-1DD1-4136-BB05-6EA1234D0DF3}">
      <dgm:prSet/>
      <dgm:spPr/>
      <dgm:t>
        <a:bodyPr/>
        <a:lstStyle/>
        <a:p>
          <a:endParaRPr lang="zh-CN" altLang="en-US" sz="1800">
            <a:latin typeface="+mn-ea"/>
            <a:ea typeface="+mn-ea"/>
          </a:endParaRPr>
        </a:p>
      </dgm:t>
    </dgm:pt>
    <dgm:pt modelId="{FD8CCE80-6A1B-406E-915D-FA3F3EE9D369}" type="sibTrans" cxnId="{683AE640-1DD1-4136-BB05-6EA1234D0DF3}">
      <dgm:prSet/>
      <dgm:spPr/>
      <dgm:t>
        <a:bodyPr/>
        <a:lstStyle/>
        <a:p>
          <a:endParaRPr lang="zh-CN" altLang="en-US" sz="1800">
            <a:latin typeface="+mn-ea"/>
            <a:ea typeface="+mn-ea"/>
          </a:endParaRPr>
        </a:p>
      </dgm:t>
    </dgm:pt>
    <dgm:pt modelId="{D88C053A-92F7-1440-87C3-4826B5927321}" type="pres">
      <dgm:prSet presAssocID="{11F99B65-4BA9-F94E-A416-5EC48BD4FCF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BCEE0532-3889-8F46-B22F-82CC0D1FB002}" type="pres">
      <dgm:prSet presAssocID="{B4FC0DC5-1953-2B4E-A0CE-276AE3B457D7}" presName="composite" presStyleCnt="0"/>
      <dgm:spPr/>
    </dgm:pt>
    <dgm:pt modelId="{24033F09-2B90-F24C-8D69-CE8DE360EF31}" type="pres">
      <dgm:prSet presAssocID="{B4FC0DC5-1953-2B4E-A0CE-276AE3B457D7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968D55B-58D5-234B-9F6B-0C7BB40E20E1}" type="pres">
      <dgm:prSet presAssocID="{B4FC0DC5-1953-2B4E-A0CE-276AE3B457D7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11503DB-ECAD-E041-9DDA-E2C046CFF7B4}" type="pres">
      <dgm:prSet presAssocID="{A7EF3440-A1A9-2144-A05E-5835FA33D619}" presName="sp" presStyleCnt="0"/>
      <dgm:spPr/>
    </dgm:pt>
    <dgm:pt modelId="{C7C2FCEB-710B-8C4B-9E57-85E06F01FDB5}" type="pres">
      <dgm:prSet presAssocID="{687C3D03-6ACA-F648-A027-F4D5A8A8364F}" presName="composite" presStyleCnt="0"/>
      <dgm:spPr/>
    </dgm:pt>
    <dgm:pt modelId="{1E0E8398-81DA-214C-A8C3-3C1028AAB5AB}" type="pres">
      <dgm:prSet presAssocID="{687C3D03-6ACA-F648-A027-F4D5A8A8364F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817D24E-1521-AD4C-8A9C-DFFF49D4CA2C}" type="pres">
      <dgm:prSet presAssocID="{687C3D03-6ACA-F648-A027-F4D5A8A8364F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12A8212-EF50-FA41-90CE-BDE9036409A5}" type="pres">
      <dgm:prSet presAssocID="{D5DBA2CD-6864-0740-A2C9-E6B1614C60B0}" presName="sp" presStyleCnt="0"/>
      <dgm:spPr/>
    </dgm:pt>
    <dgm:pt modelId="{5CA74938-83B6-4522-AE57-EBC2FFDE27A4}" type="pres">
      <dgm:prSet presAssocID="{598F5C83-7EC1-4FB5-8294-4DC139D91C4D}" presName="composite" presStyleCnt="0"/>
      <dgm:spPr/>
    </dgm:pt>
    <dgm:pt modelId="{49C65606-0097-43B5-B213-AFC82FDC022F}" type="pres">
      <dgm:prSet presAssocID="{598F5C83-7EC1-4FB5-8294-4DC139D91C4D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9FC9948-52BB-48EA-A79D-6DB50095AC3C}" type="pres">
      <dgm:prSet presAssocID="{598F5C83-7EC1-4FB5-8294-4DC139D91C4D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B8AECDC-8356-4FF3-820A-6351FF8318AD}" type="pres">
      <dgm:prSet presAssocID="{2087D4B1-1A51-48FE-BFF6-7FFED6698484}" presName="sp" presStyleCnt="0"/>
      <dgm:spPr/>
    </dgm:pt>
    <dgm:pt modelId="{01C7927E-226D-472F-854D-F1DE6FBC7D8A}" type="pres">
      <dgm:prSet presAssocID="{3E62CADF-1C49-4972-A9CE-95CA280901BA}" presName="composite" presStyleCnt="0"/>
      <dgm:spPr/>
    </dgm:pt>
    <dgm:pt modelId="{89D29BD6-3AF9-4144-AC9A-3E9C5CA5385C}" type="pres">
      <dgm:prSet presAssocID="{3E62CADF-1C49-4972-A9CE-95CA280901BA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45D320C-323E-4592-99D5-8FEDEED01005}" type="pres">
      <dgm:prSet presAssocID="{3E62CADF-1C49-4972-A9CE-95CA280901BA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435B8569-4CA1-4999-9BC5-98F5176C28A4}" type="presOf" srcId="{5433353E-D838-42BC-B93B-417273F43947}" destId="{79FC9948-52BB-48EA-A79D-6DB50095AC3C}" srcOrd="0" destOrd="0" presId="urn:microsoft.com/office/officeart/2005/8/layout/chevron2"/>
    <dgm:cxn modelId="{02795968-002F-466F-903A-85AE8C51241E}" type="presOf" srcId="{11F99B65-4BA9-F94E-A416-5EC48BD4FCFE}" destId="{D88C053A-92F7-1440-87C3-4826B5927321}" srcOrd="0" destOrd="0" presId="urn:microsoft.com/office/officeart/2005/8/layout/chevron2"/>
    <dgm:cxn modelId="{498D1EE7-6363-4518-8E1D-CDFF006D8967}" type="presOf" srcId="{598F5C83-7EC1-4FB5-8294-4DC139D91C4D}" destId="{49C65606-0097-43B5-B213-AFC82FDC022F}" srcOrd="0" destOrd="0" presId="urn:microsoft.com/office/officeart/2005/8/layout/chevron2"/>
    <dgm:cxn modelId="{3EE34DEB-7E85-4D33-8AA7-ADC997442BD4}" type="presOf" srcId="{16CF1933-1531-A94C-AA4A-C9621F425DAF}" destId="{9817D24E-1521-AD4C-8A9C-DFFF49D4CA2C}" srcOrd="0" destOrd="0" presId="urn:microsoft.com/office/officeart/2005/8/layout/chevron2"/>
    <dgm:cxn modelId="{A77553BE-EDC7-4651-9D45-18C8564E25C1}" type="presOf" srcId="{60217999-9B11-FB4A-8B46-2948C7F478C7}" destId="{7968D55B-58D5-234B-9F6B-0C7BB40E20E1}" srcOrd="0" destOrd="0" presId="urn:microsoft.com/office/officeart/2005/8/layout/chevron2"/>
    <dgm:cxn modelId="{C18EAC77-4AB6-914A-A723-19AB00D1E0DA}" srcId="{687C3D03-6ACA-F648-A027-F4D5A8A8364F}" destId="{16CF1933-1531-A94C-AA4A-C9621F425DAF}" srcOrd="0" destOrd="0" parTransId="{60AC6C2D-8D57-F146-8C3A-3682B76332DC}" sibTransId="{75793525-2268-CB47-98BE-4239E9F89942}"/>
    <dgm:cxn modelId="{B6890B70-3470-436D-A0F2-F5CBD78020CD}" type="presOf" srcId="{CEC1719A-D8C3-40D7-88C8-DE8A1CE6E1F2}" destId="{745D320C-323E-4592-99D5-8FEDEED01005}" srcOrd="0" destOrd="0" presId="urn:microsoft.com/office/officeart/2005/8/layout/chevron2"/>
    <dgm:cxn modelId="{505884BD-ADCA-44B2-9692-24B0AF93246E}" type="presOf" srcId="{687C3D03-6ACA-F648-A027-F4D5A8A8364F}" destId="{1E0E8398-81DA-214C-A8C3-3C1028AAB5AB}" srcOrd="0" destOrd="0" presId="urn:microsoft.com/office/officeart/2005/8/layout/chevron2"/>
    <dgm:cxn modelId="{583FB302-A7CC-4A33-A3FB-2CEDB46067AD}" srcId="{11F99B65-4BA9-F94E-A416-5EC48BD4FCFE}" destId="{3E62CADF-1C49-4972-A9CE-95CA280901BA}" srcOrd="3" destOrd="0" parTransId="{FEEF0C8C-D694-4836-B0C4-A1E8AAAE959E}" sibTransId="{CBFF9AEE-A251-45C4-959E-D5C1AF1F256B}"/>
    <dgm:cxn modelId="{683AE640-1DD1-4136-BB05-6EA1234D0DF3}" srcId="{3E62CADF-1C49-4972-A9CE-95CA280901BA}" destId="{CEC1719A-D8C3-40D7-88C8-DE8A1CE6E1F2}" srcOrd="0" destOrd="0" parTransId="{0671DC9C-3A83-4F81-954E-BC746E281F78}" sibTransId="{FD8CCE80-6A1B-406E-915D-FA3F3EE9D369}"/>
    <dgm:cxn modelId="{89F50967-9027-43D5-9CFE-C1C083765C2E}" type="presOf" srcId="{3E62CADF-1C49-4972-A9CE-95CA280901BA}" destId="{89D29BD6-3AF9-4144-AC9A-3E9C5CA5385C}" srcOrd="0" destOrd="0" presId="urn:microsoft.com/office/officeart/2005/8/layout/chevron2"/>
    <dgm:cxn modelId="{FE2CEE5E-2C00-2940-B637-B2FCC9EFC959}" srcId="{11F99B65-4BA9-F94E-A416-5EC48BD4FCFE}" destId="{687C3D03-6ACA-F648-A027-F4D5A8A8364F}" srcOrd="1" destOrd="0" parTransId="{E7C4E1B1-0F2F-A345-8E03-2CAFA247C48F}" sibTransId="{D5DBA2CD-6864-0740-A2C9-E6B1614C60B0}"/>
    <dgm:cxn modelId="{9E48AF25-F059-4E78-8BE4-720D25CABC68}" type="presOf" srcId="{B4FC0DC5-1953-2B4E-A0CE-276AE3B457D7}" destId="{24033F09-2B90-F24C-8D69-CE8DE360EF31}" srcOrd="0" destOrd="0" presId="urn:microsoft.com/office/officeart/2005/8/layout/chevron2"/>
    <dgm:cxn modelId="{9708C22D-0D63-2540-8D64-B52106C7A0CE}" srcId="{11F99B65-4BA9-F94E-A416-5EC48BD4FCFE}" destId="{B4FC0DC5-1953-2B4E-A0CE-276AE3B457D7}" srcOrd="0" destOrd="0" parTransId="{E46E1470-7F9E-A442-B687-1793A535D777}" sibTransId="{A7EF3440-A1A9-2144-A05E-5835FA33D619}"/>
    <dgm:cxn modelId="{31DFEC0C-8227-654C-AE26-FE663B22F223}" srcId="{B4FC0DC5-1953-2B4E-A0CE-276AE3B457D7}" destId="{60217999-9B11-FB4A-8B46-2948C7F478C7}" srcOrd="0" destOrd="0" parTransId="{6CCE4339-6EB7-E14C-A05C-13F6528770C1}" sibTransId="{84A8A6B2-EBD2-D944-9B99-8EA7C2880008}"/>
    <dgm:cxn modelId="{8612BC9F-BDC6-4957-8391-6D4EEACB13E1}" srcId="{11F99B65-4BA9-F94E-A416-5EC48BD4FCFE}" destId="{598F5C83-7EC1-4FB5-8294-4DC139D91C4D}" srcOrd="2" destOrd="0" parTransId="{3CB87C63-F215-4C4E-B687-1FF982600E65}" sibTransId="{2087D4B1-1A51-48FE-BFF6-7FFED6698484}"/>
    <dgm:cxn modelId="{8B95C7ED-5E96-441E-8ACA-4E03CF664C80}" srcId="{598F5C83-7EC1-4FB5-8294-4DC139D91C4D}" destId="{5433353E-D838-42BC-B93B-417273F43947}" srcOrd="0" destOrd="0" parTransId="{62CE208E-EF82-4F39-AEF8-46669C0E313E}" sibTransId="{33A71B24-1D58-4A3F-A1D6-E50CE02924F0}"/>
    <dgm:cxn modelId="{C616BAE3-DE8B-4F3D-981C-140A53E9BC3E}" type="presParOf" srcId="{D88C053A-92F7-1440-87C3-4826B5927321}" destId="{BCEE0532-3889-8F46-B22F-82CC0D1FB002}" srcOrd="0" destOrd="0" presId="urn:microsoft.com/office/officeart/2005/8/layout/chevron2"/>
    <dgm:cxn modelId="{63736A8C-ECDF-4EF7-AF35-C8B1D40DDC10}" type="presParOf" srcId="{BCEE0532-3889-8F46-B22F-82CC0D1FB002}" destId="{24033F09-2B90-F24C-8D69-CE8DE360EF31}" srcOrd="0" destOrd="0" presId="urn:microsoft.com/office/officeart/2005/8/layout/chevron2"/>
    <dgm:cxn modelId="{2E6409B6-7583-4C90-8980-102497C95D40}" type="presParOf" srcId="{BCEE0532-3889-8F46-B22F-82CC0D1FB002}" destId="{7968D55B-58D5-234B-9F6B-0C7BB40E20E1}" srcOrd="1" destOrd="0" presId="urn:microsoft.com/office/officeart/2005/8/layout/chevron2"/>
    <dgm:cxn modelId="{BB4C0C5C-03EB-4ECF-8A43-7D4363E19399}" type="presParOf" srcId="{D88C053A-92F7-1440-87C3-4826B5927321}" destId="{E11503DB-ECAD-E041-9DDA-E2C046CFF7B4}" srcOrd="1" destOrd="0" presId="urn:microsoft.com/office/officeart/2005/8/layout/chevron2"/>
    <dgm:cxn modelId="{8F49A52C-0619-479C-BE4A-A37C0C744118}" type="presParOf" srcId="{D88C053A-92F7-1440-87C3-4826B5927321}" destId="{C7C2FCEB-710B-8C4B-9E57-85E06F01FDB5}" srcOrd="2" destOrd="0" presId="urn:microsoft.com/office/officeart/2005/8/layout/chevron2"/>
    <dgm:cxn modelId="{FD4A4725-AEEF-4679-805B-2294FEEA19B7}" type="presParOf" srcId="{C7C2FCEB-710B-8C4B-9E57-85E06F01FDB5}" destId="{1E0E8398-81DA-214C-A8C3-3C1028AAB5AB}" srcOrd="0" destOrd="0" presId="urn:microsoft.com/office/officeart/2005/8/layout/chevron2"/>
    <dgm:cxn modelId="{02A397E3-10F5-43A9-A592-F623FC73A656}" type="presParOf" srcId="{C7C2FCEB-710B-8C4B-9E57-85E06F01FDB5}" destId="{9817D24E-1521-AD4C-8A9C-DFFF49D4CA2C}" srcOrd="1" destOrd="0" presId="urn:microsoft.com/office/officeart/2005/8/layout/chevron2"/>
    <dgm:cxn modelId="{0D333E87-0713-4FA9-B6EF-4362B7478C7C}" type="presParOf" srcId="{D88C053A-92F7-1440-87C3-4826B5927321}" destId="{812A8212-EF50-FA41-90CE-BDE9036409A5}" srcOrd="3" destOrd="0" presId="urn:microsoft.com/office/officeart/2005/8/layout/chevron2"/>
    <dgm:cxn modelId="{B3626DB8-8A42-4CFF-B85B-8F464B5DA62B}" type="presParOf" srcId="{D88C053A-92F7-1440-87C3-4826B5927321}" destId="{5CA74938-83B6-4522-AE57-EBC2FFDE27A4}" srcOrd="4" destOrd="0" presId="urn:microsoft.com/office/officeart/2005/8/layout/chevron2"/>
    <dgm:cxn modelId="{7B433C3D-A3B6-46C2-A782-87EC377A5E8E}" type="presParOf" srcId="{5CA74938-83B6-4522-AE57-EBC2FFDE27A4}" destId="{49C65606-0097-43B5-B213-AFC82FDC022F}" srcOrd="0" destOrd="0" presId="urn:microsoft.com/office/officeart/2005/8/layout/chevron2"/>
    <dgm:cxn modelId="{A52CFBA9-0B89-40F7-9741-E740766ACE95}" type="presParOf" srcId="{5CA74938-83B6-4522-AE57-EBC2FFDE27A4}" destId="{79FC9948-52BB-48EA-A79D-6DB50095AC3C}" srcOrd="1" destOrd="0" presId="urn:microsoft.com/office/officeart/2005/8/layout/chevron2"/>
    <dgm:cxn modelId="{5E455E2D-5027-4D5C-BC93-3310A6643119}" type="presParOf" srcId="{D88C053A-92F7-1440-87C3-4826B5927321}" destId="{CB8AECDC-8356-4FF3-820A-6351FF8318AD}" srcOrd="5" destOrd="0" presId="urn:microsoft.com/office/officeart/2005/8/layout/chevron2"/>
    <dgm:cxn modelId="{A5B9457F-8716-40BB-B22E-6BAE9441C502}" type="presParOf" srcId="{D88C053A-92F7-1440-87C3-4826B5927321}" destId="{01C7927E-226D-472F-854D-F1DE6FBC7D8A}" srcOrd="6" destOrd="0" presId="urn:microsoft.com/office/officeart/2005/8/layout/chevron2"/>
    <dgm:cxn modelId="{D2BEE95F-C319-4D65-8AD2-4CDAF703D8AE}" type="presParOf" srcId="{01C7927E-226D-472F-854D-F1DE6FBC7D8A}" destId="{89D29BD6-3AF9-4144-AC9A-3E9C5CA5385C}" srcOrd="0" destOrd="0" presId="urn:microsoft.com/office/officeart/2005/8/layout/chevron2"/>
    <dgm:cxn modelId="{A42B6EFA-8037-4D30-BFBB-49A89BF7C54C}" type="presParOf" srcId="{01C7927E-226D-472F-854D-F1DE6FBC7D8A}" destId="{745D320C-323E-4592-99D5-8FEDEED0100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4033F09-2B90-F24C-8D69-CE8DE360EF31}">
      <dsp:nvSpPr>
        <dsp:cNvPr id="0" name=""/>
        <dsp:cNvSpPr/>
      </dsp:nvSpPr>
      <dsp:spPr>
        <a:xfrm rot="5400000">
          <a:off x="-99265" y="101995"/>
          <a:ext cx="661770" cy="46323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>
              <a:solidFill>
                <a:schemeClr val="tx1"/>
              </a:solidFill>
              <a:latin typeface="+mn-ea"/>
              <a:ea typeface="+mn-ea"/>
            </a:rPr>
            <a:t>1</a:t>
          </a:r>
          <a:endParaRPr lang="zh-CN" altLang="en-US" sz="1800" kern="1200" dirty="0">
            <a:solidFill>
              <a:schemeClr val="tx1"/>
            </a:solidFill>
            <a:latin typeface="+mn-ea"/>
            <a:ea typeface="+mn-ea"/>
          </a:endParaRPr>
        </a:p>
      </dsp:txBody>
      <dsp:txXfrm rot="5400000">
        <a:off x="-99265" y="101995"/>
        <a:ext cx="661770" cy="463239"/>
      </dsp:txXfrm>
    </dsp:sp>
    <dsp:sp modelId="{7968D55B-58D5-234B-9F6B-0C7BB40E20E1}">
      <dsp:nvSpPr>
        <dsp:cNvPr id="0" name=""/>
        <dsp:cNvSpPr/>
      </dsp:nvSpPr>
      <dsp:spPr>
        <a:xfrm rot="5400000">
          <a:off x="3760847" y="-3294877"/>
          <a:ext cx="430376" cy="70255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800" kern="1200" dirty="0" smtClean="0">
              <a:solidFill>
                <a:schemeClr val="tx1"/>
              </a:solidFill>
              <a:latin typeface="+mn-ea"/>
              <a:ea typeface="+mn-ea"/>
            </a:rPr>
            <a:t>了解开塞露药物的作用机理及适应症</a:t>
          </a:r>
          <a:endParaRPr lang="zh-CN" altLang="en-US" sz="1800" kern="1200" dirty="0">
            <a:solidFill>
              <a:schemeClr val="tx1"/>
            </a:solidFill>
            <a:latin typeface="+mn-ea"/>
            <a:ea typeface="+mn-ea"/>
          </a:endParaRPr>
        </a:p>
      </dsp:txBody>
      <dsp:txXfrm rot="5400000">
        <a:off x="3760847" y="-3294877"/>
        <a:ext cx="430376" cy="7025592"/>
      </dsp:txXfrm>
    </dsp:sp>
    <dsp:sp modelId="{1E0E8398-81DA-214C-A8C3-3C1028AAB5AB}">
      <dsp:nvSpPr>
        <dsp:cNvPr id="0" name=""/>
        <dsp:cNvSpPr/>
      </dsp:nvSpPr>
      <dsp:spPr>
        <a:xfrm rot="5400000">
          <a:off x="-99265" y="599665"/>
          <a:ext cx="661770" cy="46323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>
              <a:solidFill>
                <a:schemeClr val="tx1"/>
              </a:solidFill>
              <a:latin typeface="+mn-ea"/>
              <a:ea typeface="+mn-ea"/>
            </a:rPr>
            <a:t>2</a:t>
          </a:r>
          <a:endParaRPr lang="zh-CN" altLang="en-US" sz="1800" kern="1200" dirty="0">
            <a:solidFill>
              <a:schemeClr val="tx1"/>
            </a:solidFill>
            <a:latin typeface="+mn-ea"/>
            <a:ea typeface="+mn-ea"/>
          </a:endParaRPr>
        </a:p>
      </dsp:txBody>
      <dsp:txXfrm rot="5400000">
        <a:off x="-99265" y="599665"/>
        <a:ext cx="661770" cy="463239"/>
      </dsp:txXfrm>
    </dsp:sp>
    <dsp:sp modelId="{9817D24E-1521-AD4C-8A9C-DFFF49D4CA2C}">
      <dsp:nvSpPr>
        <dsp:cNvPr id="0" name=""/>
        <dsp:cNvSpPr/>
      </dsp:nvSpPr>
      <dsp:spPr>
        <a:xfrm rot="5400000">
          <a:off x="3760960" y="-2797320"/>
          <a:ext cx="430150" cy="70255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800" kern="1200" dirty="0" smtClean="0">
              <a:solidFill>
                <a:schemeClr val="tx1"/>
              </a:solidFill>
              <a:latin typeface="+mn-ea"/>
              <a:ea typeface="+mn-ea"/>
            </a:rPr>
            <a:t>掌握使用开塞露的时机     </a:t>
          </a:r>
          <a:endParaRPr lang="zh-CN" altLang="en-US" sz="1800" kern="1200" dirty="0">
            <a:solidFill>
              <a:schemeClr val="tx1"/>
            </a:solidFill>
            <a:latin typeface="+mn-ea"/>
            <a:ea typeface="+mn-ea"/>
          </a:endParaRPr>
        </a:p>
      </dsp:txBody>
      <dsp:txXfrm rot="5400000">
        <a:off x="3760960" y="-2797320"/>
        <a:ext cx="430150" cy="7025592"/>
      </dsp:txXfrm>
    </dsp:sp>
    <dsp:sp modelId="{49C65606-0097-43B5-B213-AFC82FDC022F}">
      <dsp:nvSpPr>
        <dsp:cNvPr id="0" name=""/>
        <dsp:cNvSpPr/>
      </dsp:nvSpPr>
      <dsp:spPr>
        <a:xfrm rot="5400000">
          <a:off x="-99265" y="1097335"/>
          <a:ext cx="661770" cy="46323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>
              <a:solidFill>
                <a:schemeClr val="tx1"/>
              </a:solidFill>
              <a:latin typeface="+mn-ea"/>
              <a:ea typeface="+mn-ea"/>
            </a:rPr>
            <a:t>3</a:t>
          </a:r>
          <a:endParaRPr lang="zh-CN" altLang="en-US" sz="1800" kern="1200" dirty="0">
            <a:solidFill>
              <a:schemeClr val="tx1"/>
            </a:solidFill>
            <a:latin typeface="+mn-ea"/>
            <a:ea typeface="+mn-ea"/>
          </a:endParaRPr>
        </a:p>
      </dsp:txBody>
      <dsp:txXfrm rot="5400000">
        <a:off x="-99265" y="1097335"/>
        <a:ext cx="661770" cy="463239"/>
      </dsp:txXfrm>
    </dsp:sp>
    <dsp:sp modelId="{79FC9948-52BB-48EA-A79D-6DB50095AC3C}">
      <dsp:nvSpPr>
        <dsp:cNvPr id="0" name=""/>
        <dsp:cNvSpPr/>
      </dsp:nvSpPr>
      <dsp:spPr>
        <a:xfrm rot="5400000">
          <a:off x="3760960" y="-2299651"/>
          <a:ext cx="430150" cy="70255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800" kern="1200" dirty="0" smtClean="0">
              <a:solidFill>
                <a:schemeClr val="tx1"/>
              </a:solidFill>
              <a:latin typeface="+mn-ea"/>
              <a:ea typeface="+mn-ea"/>
            </a:rPr>
            <a:t>熟悉解除便秘的常用方法</a:t>
          </a:r>
          <a:endParaRPr lang="zh-CN" altLang="en-US" sz="1800" kern="1200" dirty="0">
            <a:latin typeface="+mn-ea"/>
            <a:ea typeface="+mn-ea"/>
          </a:endParaRPr>
        </a:p>
      </dsp:txBody>
      <dsp:txXfrm rot="5400000">
        <a:off x="3760960" y="-2299651"/>
        <a:ext cx="430150" cy="7025592"/>
      </dsp:txXfrm>
    </dsp:sp>
    <dsp:sp modelId="{89D29BD6-3AF9-4144-AC9A-3E9C5CA5385C}">
      <dsp:nvSpPr>
        <dsp:cNvPr id="0" name=""/>
        <dsp:cNvSpPr/>
      </dsp:nvSpPr>
      <dsp:spPr>
        <a:xfrm rot="5400000">
          <a:off x="-99265" y="1595004"/>
          <a:ext cx="661770" cy="46323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>
              <a:solidFill>
                <a:schemeClr val="tx1"/>
              </a:solidFill>
              <a:latin typeface="+mn-ea"/>
              <a:ea typeface="+mn-ea"/>
            </a:rPr>
            <a:t>4</a:t>
          </a:r>
          <a:endParaRPr lang="zh-CN" altLang="en-US" sz="1800" kern="1200" dirty="0">
            <a:latin typeface="+mn-ea"/>
            <a:ea typeface="+mn-ea"/>
          </a:endParaRPr>
        </a:p>
      </dsp:txBody>
      <dsp:txXfrm rot="5400000">
        <a:off x="-99265" y="1595004"/>
        <a:ext cx="661770" cy="463239"/>
      </dsp:txXfrm>
    </dsp:sp>
    <dsp:sp modelId="{745D320C-323E-4592-99D5-8FEDEED01005}">
      <dsp:nvSpPr>
        <dsp:cNvPr id="0" name=""/>
        <dsp:cNvSpPr/>
      </dsp:nvSpPr>
      <dsp:spPr>
        <a:xfrm rot="5400000">
          <a:off x="3760960" y="-1801981"/>
          <a:ext cx="430150" cy="70255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800" kern="1200" dirty="0" smtClean="0">
              <a:solidFill>
                <a:schemeClr val="tx1"/>
              </a:solidFill>
              <a:latin typeface="+mn-ea"/>
              <a:ea typeface="+mn-ea"/>
            </a:rPr>
            <a:t>能使用开塞露辅助老年人排便 </a:t>
          </a:r>
          <a:endParaRPr lang="zh-CN" altLang="en-US" sz="1800" kern="1200" dirty="0">
            <a:latin typeface="+mn-ea"/>
            <a:ea typeface="+mn-ea"/>
          </a:endParaRPr>
        </a:p>
      </dsp:txBody>
      <dsp:txXfrm rot="5400000">
        <a:off x="3760960" y="-1801981"/>
        <a:ext cx="430150" cy="70255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F46462-AF52-492A-8680-D047634E8844}" type="datetimeFigureOut">
              <a:rPr lang="zh-CN" altLang="en-US" smtClean="0"/>
              <a:pPr/>
              <a:t>2016-5-6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F4DE86-68EB-4E30-A877-E4646CFDF4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950510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737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EFCD9A-9CCD-4787-AFDD-28FBED51DF66}" type="slidenum">
              <a:rPr lang="zh-CN" altLang="en-US" smtClean="0">
                <a:latin typeface="Arial" charset="0"/>
              </a:rPr>
              <a:pPr/>
              <a:t>1</a:t>
            </a:fld>
            <a:endParaRPr lang="en-US" altLang="zh-CN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6521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1507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FDAF6B-09ED-44E0-91F7-C29007A50226}" type="slidenum">
              <a:rPr lang="zh-CN" alt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zh-CN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5374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93839-A5C8-41C2-B35C-42E965906EFC}" type="datetimeFigureOut">
              <a:rPr lang="zh-CN" altLang="en-US"/>
              <a:pPr>
                <a:defRPr/>
              </a:pPr>
              <a:t>2016-5-6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09546-D1B0-4CAB-BF33-5832E2BEF05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2D250-92E2-4EF0-8F9A-2811D6128F08}" type="datetimeFigureOut">
              <a:rPr lang="zh-CN" altLang="en-US"/>
              <a:pPr>
                <a:defRPr/>
              </a:pPr>
              <a:t>2016-5-6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AA78-2E37-4005-A13A-71B37D9B8B4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959C2-56D3-41A9-B1DE-F63D55879E49}" type="datetimeFigureOut">
              <a:rPr lang="zh-CN" altLang="en-US"/>
              <a:pPr>
                <a:defRPr/>
              </a:pPr>
              <a:t>2016-5-6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0A4FA-A914-4D44-9A0E-5BFBB30CAD9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AE2BC-02BC-477F-845A-D7C9835AFF3B}" type="datetimeFigureOut">
              <a:rPr lang="zh-CN" altLang="en-US"/>
              <a:pPr>
                <a:defRPr/>
              </a:pPr>
              <a:t>2016-5-6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89C7B-DB0E-4F8D-9CB8-80DF056AB39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92C17-933B-49CA-B5E7-AF31E04F2DEB}" type="datetimeFigureOut">
              <a:rPr lang="zh-CN" altLang="en-US"/>
              <a:pPr>
                <a:defRPr/>
              </a:pPr>
              <a:t>2016-5-6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9A85B-5231-4A1C-861A-04905536988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81304-6F9D-4D97-B4F6-A6DA3E27326F}" type="datetimeFigureOut">
              <a:rPr lang="zh-CN" altLang="en-US"/>
              <a:pPr>
                <a:defRPr/>
              </a:pPr>
              <a:t>2016-5-6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A4BAC-8389-430F-AC1E-336C309F402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FD647-22E1-4449-8F9C-ABD5732DB3A0}" type="datetimeFigureOut">
              <a:rPr lang="zh-CN" altLang="en-US"/>
              <a:pPr>
                <a:defRPr/>
              </a:pPr>
              <a:t>2016-5-6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17E13-F314-4100-BF6E-013BFAB56F5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56EDE-8BB0-429C-953F-7B5912A14DF1}" type="datetimeFigureOut">
              <a:rPr lang="zh-CN" altLang="en-US"/>
              <a:pPr>
                <a:defRPr/>
              </a:pPr>
              <a:t>2016-5-6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58D2B-A74B-4A05-8A46-48B7BFD5EB2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B0CFF-F56C-458F-9575-C3C1A171D19F}" type="datetimeFigureOut">
              <a:rPr lang="zh-CN" altLang="en-US"/>
              <a:pPr>
                <a:defRPr/>
              </a:pPr>
              <a:t>2016-5-6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D00B9-5F37-42D2-A9A4-7F103291A92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B4AA0-1FCF-4FAE-A132-663DAE0A6333}" type="datetimeFigureOut">
              <a:rPr lang="zh-CN" altLang="en-US"/>
              <a:pPr>
                <a:defRPr/>
              </a:pPr>
              <a:t>2016-5-6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43EB2-9F42-421A-A35E-82F65866C82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35019-6077-4A3B-B990-2C2EC544D217}" type="datetimeFigureOut">
              <a:rPr lang="zh-CN" altLang="en-US"/>
              <a:pPr>
                <a:defRPr/>
              </a:pPr>
              <a:t>2016-5-6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9D060-6A9C-4DBD-9AE0-B4BACA44E38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414AD76-5FB6-4E4C-874F-937AC9307549}" type="datetimeFigureOut">
              <a:rPr lang="zh-CN" altLang="en-US"/>
              <a:pPr>
                <a:defRPr/>
              </a:pPr>
              <a:t>2016-5-6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A0E50B8-2786-4CE4-B514-FEED54F0402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1029" name="Picture 7" descr="C:\Documents and Settings\Administrator\桌面\图片1.jpg"/>
          <p:cNvPicPr>
            <a:picLocks noChangeAspect="1" noChangeArrowheads="1"/>
          </p:cNvPicPr>
          <p:nvPr userDrawn="1"/>
        </p:nvPicPr>
        <p:blipFill>
          <a:blip r:embed="rId13" cstate="print"/>
          <a:srcRect b="21410"/>
          <a:stretch>
            <a:fillRect/>
          </a:stretch>
        </p:blipFill>
        <p:spPr bwMode="auto">
          <a:xfrm>
            <a:off x="0" y="0"/>
            <a:ext cx="9144000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7" descr="C:\Documents and Settings\Administrator\桌面\图片1.jpg"/>
          <p:cNvPicPr>
            <a:picLocks noChangeAspect="1" noChangeArrowheads="1"/>
          </p:cNvPicPr>
          <p:nvPr userDrawn="1"/>
        </p:nvPicPr>
        <p:blipFill>
          <a:blip r:embed="rId14" cstate="print"/>
          <a:srcRect t="21410"/>
          <a:stretch>
            <a:fillRect/>
          </a:stretch>
        </p:blipFill>
        <p:spPr bwMode="auto">
          <a:xfrm>
            <a:off x="0" y="6381750"/>
            <a:ext cx="9144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 userDrawn="1"/>
        </p:nvSpPr>
        <p:spPr>
          <a:xfrm>
            <a:off x="179388" y="115888"/>
            <a:ext cx="3673475" cy="3397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600" b="1" dirty="0">
                <a:latin typeface="黑体" panose="02010600030101010101" pitchFamily="2" charset="-122"/>
                <a:ea typeface="黑体" panose="02010600030101010101" pitchFamily="2" charset="-122"/>
              </a:rPr>
              <a:t>教育部老年服务与管理专业教学资源库</a:t>
            </a:r>
          </a:p>
        </p:txBody>
      </p:sp>
      <p:sp>
        <p:nvSpPr>
          <p:cNvPr id="12" name="TextBox 4"/>
          <p:cNvSpPr txBox="1">
            <a:spLocks noChangeArrowheads="1"/>
          </p:cNvSpPr>
          <p:nvPr userDrawn="1"/>
        </p:nvSpPr>
        <p:spPr bwMode="auto">
          <a:xfrm>
            <a:off x="0" y="6453188"/>
            <a:ext cx="4900613" cy="3079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>
                <a:latin typeface="黑体" pitchFamily="49" charset="-122"/>
                <a:ea typeface="黑体" pitchFamily="49" charset="-122"/>
              </a:rPr>
              <a:t>作者</a:t>
            </a:r>
            <a:r>
              <a:rPr lang="zh-CN" altLang="en-US" sz="1400" dirty="0" smtClean="0">
                <a:latin typeface="黑体" pitchFamily="49" charset="-122"/>
                <a:ea typeface="黑体" pitchFamily="49" charset="-122"/>
              </a:rPr>
              <a:t>：许广</a:t>
            </a:r>
            <a:r>
              <a:rPr lang="zh-CN" altLang="en-US" sz="1400" dirty="0" smtClean="0">
                <a:latin typeface="黑体" pitchFamily="49" charset="-122"/>
                <a:ea typeface="黑体" pitchFamily="49" charset="-122"/>
              </a:rPr>
              <a:t>军</a:t>
            </a:r>
            <a:endParaRPr lang="zh-CN" altLang="en-US" sz="1400" dirty="0">
              <a:latin typeface="黑体" pitchFamily="49" charset="-122"/>
              <a:ea typeface="黑体" pitchFamily="49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945112" y="3225170"/>
            <a:ext cx="35285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dirty="0"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使用开塞露</a:t>
            </a:r>
          </a:p>
          <a:p>
            <a:pPr algn="ctr"/>
            <a:r>
              <a:rPr lang="zh-CN" altLang="en-US" sz="3600" dirty="0"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辅助老年人排便 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83968" y="1268760"/>
            <a:ext cx="4466017" cy="4466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89694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3568" y="2177830"/>
            <a:ext cx="7632848" cy="1311128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zh-CN" b="1" dirty="0" smtClean="0">
              <a:solidFill>
                <a:srgbClr val="000000"/>
              </a:solidFill>
              <a:latin typeface="+mn-ea"/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0000"/>
                </a:solidFill>
                <a:latin typeface="+mn-ea"/>
              </a:rPr>
              <a:t>1</a:t>
            </a:r>
            <a:r>
              <a:rPr lang="zh-CN" altLang="en-US" dirty="0">
                <a:solidFill>
                  <a:srgbClr val="000000"/>
                </a:solidFill>
                <a:latin typeface="+mn-ea"/>
              </a:rPr>
              <a:t>）拧开盖帽，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0000"/>
                </a:solidFill>
                <a:latin typeface="+mn-ea"/>
              </a:rPr>
              <a:t>2</a:t>
            </a:r>
            <a:r>
              <a:rPr lang="zh-CN" altLang="en-US" dirty="0">
                <a:solidFill>
                  <a:srgbClr val="000000"/>
                </a:solidFill>
                <a:latin typeface="+mn-ea"/>
              </a:rPr>
              <a:t>）将细管部分插入肛门，计入药液，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0000"/>
                </a:solidFill>
                <a:latin typeface="+mn-ea"/>
              </a:rPr>
              <a:t>3</a:t>
            </a:r>
            <a:r>
              <a:rPr lang="zh-CN" altLang="en-US" dirty="0">
                <a:solidFill>
                  <a:srgbClr val="000000"/>
                </a:solidFill>
                <a:latin typeface="+mn-ea"/>
              </a:rPr>
              <a:t>）按压肛门</a:t>
            </a:r>
            <a:r>
              <a:rPr lang="en-US" altLang="zh-CN" dirty="0">
                <a:solidFill>
                  <a:srgbClr val="000000"/>
                </a:solidFill>
                <a:latin typeface="+mn-ea"/>
              </a:rPr>
              <a:t>5</a:t>
            </a:r>
            <a:r>
              <a:rPr lang="zh-CN" altLang="en-US" dirty="0">
                <a:solidFill>
                  <a:srgbClr val="000000"/>
                </a:solidFill>
                <a:latin typeface="+mn-ea"/>
              </a:rPr>
              <a:t>分钟</a:t>
            </a:r>
            <a:r>
              <a:rPr lang="zh-CN" altLang="en-US" dirty="0" smtClean="0">
                <a:solidFill>
                  <a:srgbClr val="000000"/>
                </a:solidFill>
                <a:latin typeface="+mn-ea"/>
              </a:rPr>
              <a:t>。</a:t>
            </a:r>
            <a:endParaRPr lang="zh-CN" altLang="en-US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48454" y="908720"/>
            <a:ext cx="7667962" cy="6155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华文新魏" panose="02010800040101010101" pitchFamily="2" charset="-122"/>
                <a:ea typeface="华文新魏" panose="02010800040101010101" pitchFamily="2" charset="-122"/>
                <a:sym typeface="华文新魏" pitchFamily="2" charset="-122"/>
              </a:rPr>
              <a:t>技能要求</a:t>
            </a:r>
            <a:r>
              <a:rPr lang="en-US" altLang="zh-CN" sz="2400" b="1" dirty="0">
                <a:latin typeface="华文新魏" panose="02010800040101010101" pitchFamily="2" charset="-122"/>
                <a:ea typeface="华文新魏" panose="02010800040101010101" pitchFamily="2" charset="-122"/>
                <a:sym typeface="华文新魏" pitchFamily="2" charset="-122"/>
              </a:rPr>
              <a:t>1</a:t>
            </a:r>
            <a:r>
              <a:rPr lang="zh-CN" altLang="en-US" sz="2400" b="1" dirty="0">
                <a:latin typeface="华文新魏" panose="02010800040101010101" pitchFamily="2" charset="-122"/>
                <a:ea typeface="华文新魏" panose="02010800040101010101" pitchFamily="2" charset="-122"/>
                <a:sym typeface="华文新魏" pitchFamily="2" charset="-122"/>
              </a:rPr>
              <a:t>： 使用人工取便的方法辅助老年人排便 </a:t>
            </a:r>
          </a:p>
        </p:txBody>
      </p:sp>
      <p:sp>
        <p:nvSpPr>
          <p:cNvPr id="6" name="矩形 5"/>
          <p:cNvSpPr/>
          <p:nvPr/>
        </p:nvSpPr>
        <p:spPr>
          <a:xfrm>
            <a:off x="1043608" y="2033814"/>
            <a:ext cx="6264696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899592" y="2060848"/>
            <a:ext cx="6336704" cy="389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10000"/>
              </a:lnSpc>
            </a:pPr>
            <a:r>
              <a:rPr lang="zh-CN" altLang="en-US" sz="2000" dirty="0">
                <a:latin typeface="+mn-ea"/>
              </a:rPr>
              <a:t>步骤</a:t>
            </a:r>
            <a:r>
              <a:rPr lang="en-US" altLang="zh-CN" sz="2000" dirty="0">
                <a:latin typeface="+mn-ea"/>
              </a:rPr>
              <a:t>4  </a:t>
            </a:r>
            <a:r>
              <a:rPr lang="zh-CN" altLang="en-US" sz="2000" dirty="0">
                <a:latin typeface="+mn-ea"/>
              </a:rPr>
              <a:t>注入药液</a:t>
            </a:r>
          </a:p>
        </p:txBody>
      </p:sp>
      <p:sp>
        <p:nvSpPr>
          <p:cNvPr id="7" name="矩形 6"/>
          <p:cNvSpPr/>
          <p:nvPr/>
        </p:nvSpPr>
        <p:spPr>
          <a:xfrm>
            <a:off x="685393" y="3803765"/>
            <a:ext cx="7632848" cy="664477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zh-CN" b="1" dirty="0" smtClean="0">
              <a:solidFill>
                <a:srgbClr val="000000"/>
              </a:solidFill>
              <a:latin typeface="+mn-ea"/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rgbClr val="000000"/>
                </a:solidFill>
                <a:latin typeface="+mn-ea"/>
              </a:rPr>
              <a:t>整理床单位，洗手。记录使用开塞露的量及排便情况（量和次数）</a:t>
            </a:r>
          </a:p>
        </p:txBody>
      </p:sp>
      <p:sp>
        <p:nvSpPr>
          <p:cNvPr id="8" name="矩形 7"/>
          <p:cNvSpPr/>
          <p:nvPr/>
        </p:nvSpPr>
        <p:spPr>
          <a:xfrm>
            <a:off x="1045433" y="3659749"/>
            <a:ext cx="6264696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901417" y="3686783"/>
            <a:ext cx="6336704" cy="389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10000"/>
              </a:lnSpc>
            </a:pPr>
            <a:r>
              <a:rPr lang="zh-CN" altLang="en-US" sz="2000" dirty="0">
                <a:latin typeface="+mn-ea"/>
              </a:rPr>
              <a:t>步骤</a:t>
            </a:r>
            <a:r>
              <a:rPr lang="en-US" altLang="zh-CN" sz="2000" dirty="0">
                <a:latin typeface="+mn-ea"/>
              </a:rPr>
              <a:t>5  </a:t>
            </a:r>
            <a:r>
              <a:rPr lang="zh-CN" altLang="en-US" sz="2000" dirty="0">
                <a:latin typeface="+mn-ea"/>
              </a:rPr>
              <a:t>整理并记录</a:t>
            </a:r>
          </a:p>
        </p:txBody>
      </p:sp>
    </p:spTree>
    <p:extLst>
      <p:ext uri="{BB962C8B-B14F-4D97-AF65-F5344CB8AC3E}">
        <p14:creationId xmlns:p14="http://schemas.microsoft.com/office/powerpoint/2010/main" xmlns="" val="381272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3568" y="2177830"/>
            <a:ext cx="7632848" cy="1883272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zh-CN" dirty="0" smtClean="0">
              <a:solidFill>
                <a:srgbClr val="000000"/>
              </a:solidFill>
              <a:latin typeface="+mn-ea"/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0000"/>
                </a:solidFill>
                <a:latin typeface="+mn-ea"/>
              </a:rPr>
              <a:t>1.</a:t>
            </a:r>
            <a:r>
              <a:rPr lang="zh-CN" altLang="en-US" dirty="0">
                <a:solidFill>
                  <a:srgbClr val="000000"/>
                </a:solidFill>
                <a:latin typeface="+mn-ea"/>
              </a:rPr>
              <a:t>是用开塞露前，检查开塞露前端是否圆润光滑，以免损伤肛门周围组织。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0000"/>
                </a:solidFill>
                <a:latin typeface="+mn-ea"/>
              </a:rPr>
              <a:t>2.</a:t>
            </a:r>
            <a:r>
              <a:rPr lang="zh-CN" altLang="en-US" dirty="0">
                <a:solidFill>
                  <a:srgbClr val="000000"/>
                </a:solidFill>
                <a:latin typeface="+mn-ea"/>
              </a:rPr>
              <a:t>患有痔疮的老年人是用开塞露时，操作应轻缓并充分润滑。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0000"/>
                </a:solidFill>
                <a:latin typeface="+mn-ea"/>
              </a:rPr>
              <a:t>3.</a:t>
            </a:r>
            <a:r>
              <a:rPr lang="zh-CN" altLang="en-US" dirty="0">
                <a:solidFill>
                  <a:srgbClr val="000000"/>
                </a:solidFill>
                <a:latin typeface="+mn-ea"/>
              </a:rPr>
              <a:t>对本品过敏者禁用，过敏体质者慎用。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0000"/>
                </a:solidFill>
                <a:latin typeface="+mn-ea"/>
              </a:rPr>
              <a:t>4.</a:t>
            </a:r>
            <a:r>
              <a:rPr lang="zh-CN" altLang="en-US" dirty="0">
                <a:solidFill>
                  <a:srgbClr val="000000"/>
                </a:solidFill>
                <a:latin typeface="+mn-ea"/>
              </a:rPr>
              <a:t>开塞露不可长期使用，以免耐受而失去作用。 </a:t>
            </a:r>
          </a:p>
        </p:txBody>
      </p:sp>
      <p:sp>
        <p:nvSpPr>
          <p:cNvPr id="4" name="矩形 3"/>
          <p:cNvSpPr/>
          <p:nvPr/>
        </p:nvSpPr>
        <p:spPr>
          <a:xfrm>
            <a:off x="648454" y="908720"/>
            <a:ext cx="766796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华文新魏" panose="02010800040101010101" pitchFamily="2" charset="-122"/>
                <a:ea typeface="华文新魏" panose="02010800040101010101" pitchFamily="2" charset="-122"/>
                <a:sym typeface="华文新魏" pitchFamily="2" charset="-122"/>
              </a:rPr>
              <a:t>五、注意</a:t>
            </a:r>
            <a:r>
              <a:rPr lang="zh-CN" altLang="en-US" sz="2400" b="1" dirty="0" smtClean="0">
                <a:latin typeface="华文新魏" panose="02010800040101010101" pitchFamily="2" charset="-122"/>
                <a:ea typeface="华文新魏" panose="02010800040101010101" pitchFamily="2" charset="-122"/>
                <a:sym typeface="华文新魏" pitchFamily="2" charset="-122"/>
              </a:rPr>
              <a:t>事项</a:t>
            </a:r>
            <a:endParaRPr lang="zh-CN" altLang="en-US" sz="2400" b="1" dirty="0">
              <a:latin typeface="华文新魏" panose="02010800040101010101" pitchFamily="2" charset="-122"/>
              <a:ea typeface="华文新魏" panose="02010800040101010101" pitchFamily="2" charset="-122"/>
              <a:sym typeface="华文新魏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43608" y="2033814"/>
            <a:ext cx="6264696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925447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WordArt 4"/>
          <p:cNvSpPr>
            <a:spLocks noTextEdit="1"/>
          </p:cNvSpPr>
          <p:nvPr/>
        </p:nvSpPr>
        <p:spPr>
          <a:xfrm>
            <a:off x="3571488" y="2996952"/>
            <a:ext cx="2152640" cy="571500"/>
          </a:xfrm>
          <a:prstGeom prst="rect">
            <a:avLst/>
          </a:prstGeom>
        </p:spPr>
        <p:txBody>
          <a:bodyPr wrap="none" fromWordArt="1">
            <a:noAutofit/>
          </a:bodyPr>
          <a:lstStyle/>
          <a:p>
            <a:pPr algn="dist"/>
            <a:r>
              <a:rPr lang="zh-CN" altLang="en-US" sz="4400" dirty="0">
                <a:ln w="12700" cap="flat" cmpd="sng">
                  <a:solidFill>
                    <a:schemeClr val="bg1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tx1"/>
                </a:solidFill>
                <a:effectLst>
                  <a:outerShdw dist="17961" dir="2699999" algn="ctr" rotWithShape="0">
                    <a:schemeClr val="bg1"/>
                  </a:outerShdw>
                </a:effectLst>
                <a:latin typeface="华文新魏"/>
                <a:ea typeface="华文新魏"/>
                <a:cs typeface="华文新魏"/>
              </a:rPr>
              <a:t>谢谢！</a:t>
            </a:r>
          </a:p>
        </p:txBody>
      </p:sp>
    </p:spTree>
    <p:extLst>
      <p:ext uri="{BB962C8B-B14F-4D97-AF65-F5344CB8AC3E}">
        <p14:creationId xmlns:p14="http://schemas.microsoft.com/office/powerpoint/2010/main" xmlns="" val="2467936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图表 6"/>
          <p:cNvGraphicFramePr/>
          <p:nvPr>
            <p:extLst>
              <p:ext uri="{D42A27DB-BD31-4B8C-83A1-F6EECF244321}">
                <p14:modId xmlns:p14="http://schemas.microsoft.com/office/powerpoint/2010/main" xmlns="" val="3637633510"/>
              </p:ext>
            </p:extLst>
          </p:nvPr>
        </p:nvGraphicFramePr>
        <p:xfrm>
          <a:off x="827584" y="2276872"/>
          <a:ext cx="7488832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矩形 1"/>
          <p:cNvSpPr/>
          <p:nvPr/>
        </p:nvSpPr>
        <p:spPr>
          <a:xfrm>
            <a:off x="827584" y="1196752"/>
            <a:ext cx="1415772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zh-CN" altLang="zh-CN" sz="2400" dirty="0"/>
              <a:t>目的要求</a:t>
            </a:r>
          </a:p>
        </p:txBody>
      </p:sp>
    </p:spTree>
    <p:extLst>
      <p:ext uri="{BB962C8B-B14F-4D97-AF65-F5344CB8AC3E}">
        <p14:creationId xmlns:p14="http://schemas.microsoft.com/office/powerpoint/2010/main" xmlns="" val="1615625016"/>
      </p:ext>
    </p:extLst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84091" y="2070571"/>
            <a:ext cx="4032251" cy="638349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zh-CN" altLang="en-US" sz="2800" b="1" dirty="0" smtClean="0">
                <a:latin typeface="+mn-ea"/>
                <a:ea typeface="+mn-ea"/>
              </a:rPr>
              <a:t>案例</a:t>
            </a:r>
            <a:r>
              <a:rPr lang="en-US" altLang="zh-CN" sz="2800" b="1" dirty="0" smtClean="0">
                <a:latin typeface="+mn-ea"/>
                <a:ea typeface="+mn-ea"/>
              </a:rPr>
              <a:t>1</a:t>
            </a:r>
            <a:r>
              <a:rPr lang="zh-CN" altLang="en-US" sz="2800" b="1" dirty="0" smtClean="0">
                <a:latin typeface="+mn-ea"/>
                <a:ea typeface="+mn-ea"/>
              </a:rPr>
              <a:t>：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84092" y="2996952"/>
            <a:ext cx="4176266" cy="1728192"/>
          </a:xfr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zh-CN" altLang="en-US" sz="2400" dirty="0" smtClean="0">
                <a:latin typeface="+mn-ea"/>
              </a:rPr>
              <a:t>    李爷爷</a:t>
            </a:r>
            <a:r>
              <a:rPr lang="zh-CN" altLang="en-US" sz="2400" dirty="0">
                <a:latin typeface="+mn-ea"/>
              </a:rPr>
              <a:t>，</a:t>
            </a:r>
            <a:r>
              <a:rPr lang="en-US" altLang="zh-CN" sz="2400" dirty="0">
                <a:latin typeface="+mn-ea"/>
              </a:rPr>
              <a:t>78</a:t>
            </a:r>
            <a:r>
              <a:rPr lang="zh-CN" altLang="en-US" sz="2400" dirty="0">
                <a:latin typeface="+mn-ea"/>
              </a:rPr>
              <a:t>岁，脑血栓后遗症，意识模糊，中度便秘。请为其使用开塞露辅助老年人排便 。</a:t>
            </a:r>
          </a:p>
        </p:txBody>
      </p:sp>
      <p:sp>
        <p:nvSpPr>
          <p:cNvPr id="46084" name="灯片编号占位符 5"/>
          <p:cNvSpPr txBox="1">
            <a:spLocks noGrp="1"/>
          </p:cNvSpPr>
          <p:nvPr/>
        </p:nvSpPr>
        <p:spPr bwMode="auto">
          <a:xfrm>
            <a:off x="6372225" y="64928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zh-CN" altLang="en-US" sz="1400">
                <a:latin typeface="黑体" pitchFamily="49" charset="-122"/>
                <a:ea typeface="黑体" pitchFamily="49" charset="-122"/>
              </a:rPr>
              <a:t>第</a:t>
            </a:r>
            <a:fld id="{95588463-311F-47C0-84BA-ED4DE05EE82F}" type="slidenum">
              <a:rPr lang="zh-CN" altLang="en-US" sz="1400">
                <a:latin typeface="黑体" pitchFamily="49" charset="-122"/>
                <a:ea typeface="黑体" pitchFamily="49" charset="-122"/>
              </a:rPr>
              <a:pPr algn="r"/>
              <a:t>3</a:t>
            </a:fld>
            <a:r>
              <a:rPr lang="zh-CN" altLang="en-US" sz="1400">
                <a:latin typeface="黑体" pitchFamily="49" charset="-122"/>
                <a:ea typeface="黑体" pitchFamily="49" charset="-122"/>
              </a:rPr>
              <a:t>页</a:t>
            </a:r>
            <a:r>
              <a:rPr lang="en-US" altLang="zh-CN" sz="1400">
                <a:latin typeface="黑体" pitchFamily="49" charset="-122"/>
                <a:ea typeface="黑体" pitchFamily="49" charset="-122"/>
              </a:rPr>
              <a:t>/</a:t>
            </a:r>
            <a:r>
              <a:rPr lang="zh-CN" altLang="en-US" sz="1400">
                <a:latin typeface="黑体" pitchFamily="49" charset="-122"/>
                <a:ea typeface="黑体" pitchFamily="49" charset="-122"/>
              </a:rPr>
              <a:t>共</a:t>
            </a:r>
            <a:r>
              <a:rPr lang="en-US" altLang="zh-CN" sz="1400">
                <a:latin typeface="黑体" pitchFamily="49" charset="-122"/>
                <a:ea typeface="黑体" pitchFamily="49" charset="-122"/>
              </a:rPr>
              <a:t>19</a:t>
            </a:r>
            <a:r>
              <a:rPr lang="zh-CN" altLang="en-US" sz="1400">
                <a:latin typeface="黑体" pitchFamily="49" charset="-122"/>
                <a:ea typeface="黑体" pitchFamily="49" charset="-122"/>
              </a:rPr>
              <a:t>页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1700808"/>
            <a:ext cx="3179547" cy="357301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79391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3568" y="2177830"/>
            <a:ext cx="7632848" cy="1578574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endParaRPr lang="en-US" altLang="zh-CN" dirty="0" smtClean="0">
              <a:solidFill>
                <a:srgbClr val="000000"/>
              </a:solidFill>
              <a:latin typeface="+mn-ea"/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srgbClr val="000000"/>
                </a:solidFill>
                <a:latin typeface="+mn-ea"/>
              </a:rPr>
              <a:t>开</a:t>
            </a:r>
            <a:r>
              <a:rPr lang="zh-CN" altLang="en-US" dirty="0">
                <a:solidFill>
                  <a:srgbClr val="000000"/>
                </a:solidFill>
                <a:latin typeface="+mn-ea"/>
              </a:rPr>
              <a:t>塞露分为甘油制剂和甘露醇、硫酸镁复方制剂两种。两种制剂成分不同，但原理基本相同，均是利用甘油或山梨醇的高浓度，即高渗作用，软化大便，刺激肠壁，反射性地引起排便反应，加上其具有润滑作用，使大便易于排出。常用于对老年体弱便秘者的治疗。</a:t>
            </a:r>
          </a:p>
        </p:txBody>
      </p:sp>
      <p:sp>
        <p:nvSpPr>
          <p:cNvPr id="4" name="矩形 3"/>
          <p:cNvSpPr/>
          <p:nvPr/>
        </p:nvSpPr>
        <p:spPr>
          <a:xfrm>
            <a:off x="648454" y="908720"/>
            <a:ext cx="7667962" cy="6155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华文新魏" panose="02010800040101010101" pitchFamily="2" charset="-122"/>
                <a:ea typeface="华文新魏" panose="02010800040101010101" pitchFamily="2" charset="-122"/>
                <a:sym typeface="华文新魏" pitchFamily="2" charset="-122"/>
              </a:rPr>
              <a:t>一、开塞露作用机理及适应症</a:t>
            </a:r>
          </a:p>
        </p:txBody>
      </p:sp>
      <p:sp>
        <p:nvSpPr>
          <p:cNvPr id="6" name="矩形 5"/>
          <p:cNvSpPr/>
          <p:nvPr/>
        </p:nvSpPr>
        <p:spPr>
          <a:xfrm>
            <a:off x="1043608" y="2033814"/>
            <a:ext cx="6264696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33" r="9938"/>
          <a:stretch/>
        </p:blipFill>
        <p:spPr>
          <a:xfrm>
            <a:off x="1043608" y="4077072"/>
            <a:ext cx="2808312" cy="21682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http://s13.sinaimg.cn/mw690/004h8IMJty6FKDz013e1c&amp;690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952" b="10788"/>
          <a:stretch/>
        </p:blipFill>
        <p:spPr bwMode="auto">
          <a:xfrm>
            <a:off x="4214007" y="3940344"/>
            <a:ext cx="4051970" cy="244171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38706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3568" y="2177830"/>
            <a:ext cx="7632848" cy="1273875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zh-CN" dirty="0" smtClean="0">
              <a:solidFill>
                <a:srgbClr val="000000"/>
              </a:solidFill>
              <a:latin typeface="+mn-ea"/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srgbClr val="000000"/>
                </a:solidFill>
                <a:latin typeface="+mn-ea"/>
              </a:rPr>
              <a:t>开</a:t>
            </a:r>
            <a:r>
              <a:rPr lang="zh-CN" altLang="en-US" dirty="0">
                <a:solidFill>
                  <a:srgbClr val="000000"/>
                </a:solidFill>
                <a:latin typeface="+mn-ea"/>
              </a:rPr>
              <a:t>塞露应在老年人有大便的感觉时使用，轻度便秘者用过开塞露之后保留</a:t>
            </a:r>
            <a:r>
              <a:rPr lang="en-US" altLang="zh-CN" dirty="0">
                <a:solidFill>
                  <a:srgbClr val="000000"/>
                </a:solidFill>
                <a:latin typeface="+mn-ea"/>
              </a:rPr>
              <a:t>5~10</a:t>
            </a:r>
            <a:r>
              <a:rPr lang="zh-CN" altLang="en-US" dirty="0">
                <a:solidFill>
                  <a:srgbClr val="000000"/>
                </a:solidFill>
                <a:latin typeface="+mn-ea"/>
              </a:rPr>
              <a:t>分钟就会起效；便秘较严重者，应保留时间更长一些，但一般不超过</a:t>
            </a:r>
            <a:r>
              <a:rPr lang="en-US" altLang="zh-CN" dirty="0">
                <a:solidFill>
                  <a:srgbClr val="000000"/>
                </a:solidFill>
                <a:latin typeface="+mn-ea"/>
              </a:rPr>
              <a:t>30</a:t>
            </a:r>
            <a:r>
              <a:rPr lang="zh-CN" altLang="en-US" dirty="0">
                <a:solidFill>
                  <a:srgbClr val="000000"/>
                </a:solidFill>
                <a:latin typeface="+mn-ea"/>
              </a:rPr>
              <a:t>分钟。</a:t>
            </a:r>
          </a:p>
        </p:txBody>
      </p:sp>
      <p:sp>
        <p:nvSpPr>
          <p:cNvPr id="4" name="矩形 3"/>
          <p:cNvSpPr/>
          <p:nvPr/>
        </p:nvSpPr>
        <p:spPr>
          <a:xfrm>
            <a:off x="648454" y="908720"/>
            <a:ext cx="7667962" cy="5935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华文新魏" panose="02010800040101010101" pitchFamily="2" charset="-122"/>
                <a:ea typeface="华文新魏" panose="02010800040101010101" pitchFamily="2" charset="-122"/>
                <a:sym typeface="华文新魏" pitchFamily="2" charset="-122"/>
              </a:rPr>
              <a:t>二、使用开塞露的</a:t>
            </a:r>
            <a:r>
              <a:rPr lang="zh-CN" altLang="en-US" sz="2400" b="1" dirty="0" smtClean="0">
                <a:latin typeface="华文新魏" panose="02010800040101010101" pitchFamily="2" charset="-122"/>
                <a:ea typeface="华文新魏" panose="02010800040101010101" pitchFamily="2" charset="-122"/>
                <a:sym typeface="华文新魏" pitchFamily="2" charset="-122"/>
              </a:rPr>
              <a:t>时机</a:t>
            </a:r>
            <a:endParaRPr lang="zh-CN" altLang="en-US" sz="2400" b="1" dirty="0">
              <a:latin typeface="华文新魏" panose="02010800040101010101" pitchFamily="2" charset="-122"/>
              <a:ea typeface="华文新魏" panose="02010800040101010101" pitchFamily="2" charset="-122"/>
              <a:sym typeface="华文新魏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43608" y="2033814"/>
            <a:ext cx="6264696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2050" name="Picture 2" descr="http://www.thysw.net/disimg/uploadfile/image/20140820/20140820102745GA9DQ_600x6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8798" y="3451705"/>
            <a:ext cx="2807618" cy="305342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01279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3568" y="2177830"/>
            <a:ext cx="7632848" cy="969176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zh-CN" dirty="0" smtClean="0">
              <a:solidFill>
                <a:srgbClr val="000000"/>
              </a:solidFill>
              <a:latin typeface="+mn-ea"/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rgbClr val="000000"/>
                </a:solidFill>
                <a:latin typeface="+mn-ea"/>
              </a:rPr>
              <a:t>将开塞露瓶盖取下，挤出少许油脂润滑瓶口及肛门，缓慢插入肛门，然后将药挤入直肠内，成人一次一支。</a:t>
            </a:r>
          </a:p>
        </p:txBody>
      </p:sp>
      <p:sp>
        <p:nvSpPr>
          <p:cNvPr id="4" name="矩形 3"/>
          <p:cNvSpPr/>
          <p:nvPr/>
        </p:nvSpPr>
        <p:spPr>
          <a:xfrm>
            <a:off x="648454" y="908720"/>
            <a:ext cx="7667962" cy="5935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华文新魏" panose="02010800040101010101" pitchFamily="2" charset="-122"/>
                <a:ea typeface="华文新魏" panose="02010800040101010101" pitchFamily="2" charset="-122"/>
                <a:sym typeface="华文新魏" pitchFamily="2" charset="-122"/>
              </a:rPr>
              <a:t>三、开塞露的用法及</a:t>
            </a:r>
            <a:r>
              <a:rPr lang="zh-CN" altLang="en-US" sz="2400" b="1" dirty="0" smtClean="0">
                <a:latin typeface="华文新魏" panose="02010800040101010101" pitchFamily="2" charset="-122"/>
                <a:ea typeface="华文新魏" panose="02010800040101010101" pitchFamily="2" charset="-122"/>
                <a:sym typeface="华文新魏" pitchFamily="2" charset="-122"/>
              </a:rPr>
              <a:t>用量</a:t>
            </a:r>
            <a:endParaRPr lang="zh-CN" altLang="en-US" sz="2400" b="1" dirty="0">
              <a:latin typeface="华文新魏" panose="02010800040101010101" pitchFamily="2" charset="-122"/>
              <a:ea typeface="华文新魏" panose="02010800040101010101" pitchFamily="2" charset="-122"/>
              <a:sym typeface="华文新魏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43608" y="2033814"/>
            <a:ext cx="6264696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02" b="14465"/>
          <a:stretch/>
        </p:blipFill>
        <p:spPr>
          <a:xfrm>
            <a:off x="1043608" y="3294268"/>
            <a:ext cx="6840760" cy="29058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387361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3568" y="2177830"/>
            <a:ext cx="7632848" cy="1578574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zh-CN" dirty="0" smtClean="0">
              <a:solidFill>
                <a:srgbClr val="000000"/>
              </a:solidFill>
              <a:latin typeface="+mn-ea"/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rgbClr val="000000"/>
                </a:solidFill>
                <a:latin typeface="+mn-ea"/>
              </a:rPr>
              <a:t>老年人出现较为严重的便秘时，应当在医护人员的指导下。采取一些简便易行通便方法。常用的有开塞露通便法、甘油栓通便法、肥皂栓通便法、腹部按摩法。对于严重便秘且上述方法无效，可采用人工取便法、灌肠法。</a:t>
            </a:r>
          </a:p>
        </p:txBody>
      </p:sp>
      <p:sp>
        <p:nvSpPr>
          <p:cNvPr id="4" name="矩形 3"/>
          <p:cNvSpPr/>
          <p:nvPr/>
        </p:nvSpPr>
        <p:spPr>
          <a:xfrm>
            <a:off x="648454" y="908720"/>
            <a:ext cx="7667962" cy="5935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华文新魏" panose="02010800040101010101" pitchFamily="2" charset="-122"/>
                <a:ea typeface="华文新魏" panose="02010800040101010101" pitchFamily="2" charset="-122"/>
                <a:sym typeface="华文新魏" pitchFamily="2" charset="-122"/>
              </a:rPr>
              <a:t>四、解除便秘的常用</a:t>
            </a:r>
            <a:r>
              <a:rPr lang="zh-CN" altLang="en-US" sz="2400" b="1" dirty="0" smtClean="0">
                <a:latin typeface="华文新魏" panose="02010800040101010101" pitchFamily="2" charset="-122"/>
                <a:ea typeface="华文新魏" panose="02010800040101010101" pitchFamily="2" charset="-122"/>
                <a:sym typeface="华文新魏" pitchFamily="2" charset="-122"/>
              </a:rPr>
              <a:t>方法</a:t>
            </a:r>
            <a:endParaRPr lang="zh-CN" altLang="en-US" sz="2400" b="1" dirty="0">
              <a:latin typeface="华文新魏" panose="02010800040101010101" pitchFamily="2" charset="-122"/>
              <a:ea typeface="华文新魏" panose="02010800040101010101" pitchFamily="2" charset="-122"/>
              <a:sym typeface="华文新魏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43608" y="2033814"/>
            <a:ext cx="6264696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41555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48454" y="908720"/>
            <a:ext cx="766796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华文新魏" panose="02010800040101010101" pitchFamily="2" charset="-122"/>
                <a:ea typeface="华文新魏" panose="02010800040101010101" pitchFamily="2" charset="-122"/>
                <a:sym typeface="华文新魏" pitchFamily="2" charset="-122"/>
              </a:rPr>
              <a:t>技能要求</a:t>
            </a:r>
            <a:r>
              <a:rPr lang="en-US" altLang="zh-CN" sz="2400" b="1" dirty="0">
                <a:latin typeface="华文新魏" panose="02010800040101010101" pitchFamily="2" charset="-122"/>
                <a:ea typeface="华文新魏" panose="02010800040101010101" pitchFamily="2" charset="-122"/>
                <a:sym typeface="华文新魏" pitchFamily="2" charset="-122"/>
              </a:rPr>
              <a:t>1</a:t>
            </a:r>
            <a:r>
              <a:rPr lang="zh-CN" altLang="en-US" sz="2400" b="1" dirty="0">
                <a:latin typeface="华文新魏" panose="02010800040101010101" pitchFamily="2" charset="-122"/>
                <a:ea typeface="华文新魏" panose="02010800040101010101" pitchFamily="2" charset="-122"/>
                <a:sym typeface="华文新魏" pitchFamily="2" charset="-122"/>
              </a:rPr>
              <a:t>：   使用开</a:t>
            </a:r>
            <a:r>
              <a:rPr lang="zh-CN" altLang="en-US" sz="2400" b="1" dirty="0" smtClean="0">
                <a:latin typeface="华文新魏" panose="02010800040101010101" pitchFamily="2" charset="-122"/>
                <a:ea typeface="华文新魏" panose="02010800040101010101" pitchFamily="2" charset="-122"/>
                <a:sym typeface="华文新魏" pitchFamily="2" charset="-122"/>
              </a:rPr>
              <a:t>塞露辅助</a:t>
            </a:r>
            <a:r>
              <a:rPr lang="zh-CN" altLang="en-US" sz="2400" b="1" dirty="0">
                <a:latin typeface="华文新魏" panose="02010800040101010101" pitchFamily="2" charset="-122"/>
                <a:ea typeface="华文新魏" panose="02010800040101010101" pitchFamily="2" charset="-122"/>
                <a:sym typeface="华文新魏" pitchFamily="2" charset="-122"/>
              </a:rPr>
              <a:t>老年人排便 </a:t>
            </a:r>
          </a:p>
        </p:txBody>
      </p:sp>
      <p:sp>
        <p:nvSpPr>
          <p:cNvPr id="7" name="圆角矩形 6"/>
          <p:cNvSpPr/>
          <p:nvPr/>
        </p:nvSpPr>
        <p:spPr>
          <a:xfrm>
            <a:off x="1115616" y="3030075"/>
            <a:ext cx="864096" cy="69197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工作准备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2543826" y="3015280"/>
            <a:ext cx="807733" cy="7067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zh-CN" dirty="0"/>
              <a:t>沟通</a:t>
            </a:r>
            <a:endParaRPr lang="zh-CN" altLang="en-US" dirty="0"/>
          </a:p>
        </p:txBody>
      </p:sp>
      <p:sp>
        <p:nvSpPr>
          <p:cNvPr id="9" name="圆角矩形 8"/>
          <p:cNvSpPr/>
          <p:nvPr/>
        </p:nvSpPr>
        <p:spPr>
          <a:xfrm>
            <a:off x="3913572" y="3001972"/>
            <a:ext cx="824397" cy="70677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zh-CN" dirty="0"/>
              <a:t>摆放体位</a:t>
            </a:r>
            <a:endParaRPr lang="zh-CN" altLang="en-US" dirty="0"/>
          </a:p>
        </p:txBody>
      </p:sp>
      <p:sp>
        <p:nvSpPr>
          <p:cNvPr id="11" name="圆角矩形 10"/>
          <p:cNvSpPr/>
          <p:nvPr/>
        </p:nvSpPr>
        <p:spPr>
          <a:xfrm>
            <a:off x="5292080" y="2996952"/>
            <a:ext cx="792088" cy="725099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注入药液</a:t>
            </a:r>
          </a:p>
        </p:txBody>
      </p:sp>
      <p:sp>
        <p:nvSpPr>
          <p:cNvPr id="12" name="右箭头 11"/>
          <p:cNvSpPr/>
          <p:nvPr/>
        </p:nvSpPr>
        <p:spPr>
          <a:xfrm>
            <a:off x="2051720" y="3290004"/>
            <a:ext cx="438070" cy="1465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右箭头 12"/>
          <p:cNvSpPr/>
          <p:nvPr/>
        </p:nvSpPr>
        <p:spPr>
          <a:xfrm>
            <a:off x="3412917" y="3290004"/>
            <a:ext cx="438070" cy="1465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右箭头 13"/>
          <p:cNvSpPr/>
          <p:nvPr/>
        </p:nvSpPr>
        <p:spPr>
          <a:xfrm>
            <a:off x="4810375" y="3290004"/>
            <a:ext cx="438070" cy="1465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圆角矩形 14"/>
          <p:cNvSpPr/>
          <p:nvPr/>
        </p:nvSpPr>
        <p:spPr>
          <a:xfrm>
            <a:off x="6660232" y="3001972"/>
            <a:ext cx="1008112" cy="72509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整理</a:t>
            </a:r>
          </a:p>
          <a:p>
            <a:pPr algn="ctr"/>
            <a:r>
              <a:rPr lang="zh-CN" altLang="en-US" dirty="0"/>
              <a:t>与记录</a:t>
            </a:r>
          </a:p>
        </p:txBody>
      </p:sp>
      <p:sp>
        <p:nvSpPr>
          <p:cNvPr id="16" name="右箭头 15"/>
          <p:cNvSpPr/>
          <p:nvPr/>
        </p:nvSpPr>
        <p:spPr>
          <a:xfrm>
            <a:off x="6156176" y="3290004"/>
            <a:ext cx="438070" cy="1465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1026853" y="2031231"/>
            <a:ext cx="29690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rgbClr val="002060"/>
                </a:solidFill>
              </a:rPr>
              <a:t>技能操作步骤与流程</a:t>
            </a:r>
            <a:endParaRPr lang="zh-CN" altLang="zh-CN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9072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3568" y="2177830"/>
            <a:ext cx="7632848" cy="1615827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zh-CN" b="1" dirty="0" smtClean="0">
              <a:solidFill>
                <a:srgbClr val="000000"/>
              </a:solidFill>
              <a:latin typeface="+mn-ea"/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0000"/>
                </a:solidFill>
                <a:latin typeface="+mn-ea"/>
              </a:rPr>
              <a:t>1</a:t>
            </a:r>
            <a:r>
              <a:rPr lang="zh-CN" altLang="en-US" dirty="0">
                <a:solidFill>
                  <a:srgbClr val="000000"/>
                </a:solidFill>
                <a:latin typeface="+mn-ea"/>
              </a:rPr>
              <a:t>）环境准备：环境整洁，温湿度适宜。关闭门窗，必要时遮挡屏风。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0000"/>
                </a:solidFill>
                <a:latin typeface="+mn-ea"/>
              </a:rPr>
              <a:t>2</a:t>
            </a:r>
            <a:r>
              <a:rPr lang="zh-CN" altLang="en-US" dirty="0">
                <a:solidFill>
                  <a:srgbClr val="000000"/>
                </a:solidFill>
                <a:latin typeface="+mn-ea"/>
              </a:rPr>
              <a:t>）护理员准备：服装整洁，洗净并温暖双手。戴口罩。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0000"/>
                </a:solidFill>
                <a:latin typeface="+mn-ea"/>
              </a:rPr>
              <a:t>3</a:t>
            </a:r>
            <a:r>
              <a:rPr lang="zh-CN" altLang="en-US" dirty="0">
                <a:solidFill>
                  <a:srgbClr val="000000"/>
                </a:solidFill>
                <a:latin typeface="+mn-ea"/>
              </a:rPr>
              <a:t>）物品准备。开塞露、剪刀、卫生纸、便盆、一次性尿垫。必要时备屏风。</a:t>
            </a:r>
          </a:p>
        </p:txBody>
      </p:sp>
      <p:sp>
        <p:nvSpPr>
          <p:cNvPr id="4" name="矩形 3"/>
          <p:cNvSpPr/>
          <p:nvPr/>
        </p:nvSpPr>
        <p:spPr>
          <a:xfrm>
            <a:off x="648454" y="908720"/>
            <a:ext cx="7667962" cy="6155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华文新魏" panose="02010800040101010101" pitchFamily="2" charset="-122"/>
                <a:ea typeface="华文新魏" panose="02010800040101010101" pitchFamily="2" charset="-122"/>
                <a:sym typeface="华文新魏" pitchFamily="2" charset="-122"/>
              </a:rPr>
              <a:t>技能要求</a:t>
            </a:r>
            <a:r>
              <a:rPr lang="en-US" altLang="zh-CN" sz="2400" b="1" dirty="0">
                <a:latin typeface="华文新魏" panose="02010800040101010101" pitchFamily="2" charset="-122"/>
                <a:ea typeface="华文新魏" panose="02010800040101010101" pitchFamily="2" charset="-122"/>
                <a:sym typeface="华文新魏" pitchFamily="2" charset="-122"/>
              </a:rPr>
              <a:t>1</a:t>
            </a:r>
            <a:r>
              <a:rPr lang="zh-CN" altLang="en-US" sz="2400" b="1" dirty="0">
                <a:latin typeface="华文新魏" panose="02010800040101010101" pitchFamily="2" charset="-122"/>
                <a:ea typeface="华文新魏" panose="02010800040101010101" pitchFamily="2" charset="-122"/>
                <a:sym typeface="华文新魏" pitchFamily="2" charset="-122"/>
              </a:rPr>
              <a:t>： 使用人工取便的方法辅助老年人排便 </a:t>
            </a:r>
          </a:p>
        </p:txBody>
      </p:sp>
      <p:sp>
        <p:nvSpPr>
          <p:cNvPr id="6" name="矩形 5"/>
          <p:cNvSpPr/>
          <p:nvPr/>
        </p:nvSpPr>
        <p:spPr>
          <a:xfrm>
            <a:off x="1043608" y="2033814"/>
            <a:ext cx="6264696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899592" y="2060848"/>
            <a:ext cx="6336704" cy="389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10000"/>
              </a:lnSpc>
            </a:pPr>
            <a:r>
              <a:rPr lang="zh-CN" altLang="en-US" sz="2000" dirty="0">
                <a:latin typeface="+mn-ea"/>
              </a:rPr>
              <a:t>步骤</a:t>
            </a:r>
            <a:r>
              <a:rPr lang="en-US" altLang="zh-CN" sz="2000" dirty="0">
                <a:latin typeface="+mn-ea"/>
              </a:rPr>
              <a:t>1  </a:t>
            </a:r>
            <a:r>
              <a:rPr lang="zh-CN" altLang="en-US" sz="2000" dirty="0">
                <a:latin typeface="+mn-ea"/>
              </a:rPr>
              <a:t>工作准备</a:t>
            </a:r>
          </a:p>
        </p:txBody>
      </p:sp>
      <p:sp>
        <p:nvSpPr>
          <p:cNvPr id="7" name="矩形 6"/>
          <p:cNvSpPr/>
          <p:nvPr/>
        </p:nvSpPr>
        <p:spPr>
          <a:xfrm>
            <a:off x="685393" y="4107583"/>
            <a:ext cx="7632848" cy="664477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zh-CN" b="1" dirty="0" smtClean="0">
              <a:solidFill>
                <a:srgbClr val="000000"/>
              </a:solidFill>
              <a:latin typeface="+mn-ea"/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rgbClr val="000000"/>
                </a:solidFill>
                <a:latin typeface="+mn-ea"/>
              </a:rPr>
              <a:t>向老年人说明操作方法、目的，消除其紧张、恐惧心理，以取得合作</a:t>
            </a:r>
            <a:r>
              <a:rPr lang="zh-CN" altLang="en-US" dirty="0" smtClean="0">
                <a:solidFill>
                  <a:srgbClr val="000000"/>
                </a:solidFill>
                <a:latin typeface="+mn-ea"/>
              </a:rPr>
              <a:t>。</a:t>
            </a:r>
            <a:endParaRPr lang="zh-CN" altLang="en-US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45433" y="3963567"/>
            <a:ext cx="6264696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901417" y="3990601"/>
            <a:ext cx="6336704" cy="389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10000"/>
              </a:lnSpc>
            </a:pPr>
            <a:r>
              <a:rPr lang="zh-CN" altLang="en-US" sz="2000" dirty="0">
                <a:latin typeface="+mn-ea"/>
              </a:rPr>
              <a:t>步骤</a:t>
            </a:r>
            <a:r>
              <a:rPr lang="en-US" altLang="zh-CN" sz="2000" dirty="0">
                <a:latin typeface="+mn-ea"/>
              </a:rPr>
              <a:t>2  </a:t>
            </a:r>
            <a:r>
              <a:rPr lang="zh-CN" altLang="en-US" sz="2000" dirty="0">
                <a:latin typeface="+mn-ea"/>
              </a:rPr>
              <a:t>沟通</a:t>
            </a:r>
          </a:p>
        </p:txBody>
      </p:sp>
      <p:sp>
        <p:nvSpPr>
          <p:cNvPr id="11" name="矩形 10"/>
          <p:cNvSpPr/>
          <p:nvPr/>
        </p:nvSpPr>
        <p:spPr>
          <a:xfrm>
            <a:off x="648454" y="5086867"/>
            <a:ext cx="7632848" cy="1006429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zh-CN" dirty="0" smtClean="0">
              <a:solidFill>
                <a:srgbClr val="000000"/>
              </a:solidFill>
              <a:latin typeface="+mn-ea"/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srgbClr val="000000"/>
                </a:solidFill>
                <a:latin typeface="+mn-ea"/>
              </a:rPr>
              <a:t>助理员</a:t>
            </a:r>
            <a:r>
              <a:rPr lang="zh-CN" altLang="en-US" dirty="0">
                <a:solidFill>
                  <a:srgbClr val="000000"/>
                </a:solidFill>
                <a:latin typeface="+mn-ea"/>
              </a:rPr>
              <a:t>协助老年人将裤子脱至膝部，取左侧卧位，臀部靠近床边，臀下垫一次性尿垫。</a:t>
            </a:r>
          </a:p>
        </p:txBody>
      </p:sp>
      <p:sp>
        <p:nvSpPr>
          <p:cNvPr id="12" name="矩形 11"/>
          <p:cNvSpPr/>
          <p:nvPr/>
        </p:nvSpPr>
        <p:spPr>
          <a:xfrm>
            <a:off x="1008494" y="4942851"/>
            <a:ext cx="6264696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864478" y="4969885"/>
            <a:ext cx="6336704" cy="389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10000"/>
              </a:lnSpc>
            </a:pPr>
            <a:r>
              <a:rPr lang="zh-CN" altLang="en-US" sz="2000" dirty="0">
                <a:latin typeface="+mn-ea"/>
              </a:rPr>
              <a:t>步骤 </a:t>
            </a:r>
            <a:r>
              <a:rPr lang="en-US" altLang="zh-CN" sz="2000" dirty="0">
                <a:latin typeface="+mn-ea"/>
              </a:rPr>
              <a:t>3   </a:t>
            </a:r>
            <a:r>
              <a:rPr lang="zh-CN" altLang="en-US" sz="2000" dirty="0">
                <a:latin typeface="+mn-ea"/>
              </a:rPr>
              <a:t>摆放</a:t>
            </a:r>
            <a:r>
              <a:rPr lang="zh-CN" altLang="en-US" sz="2000" dirty="0" smtClean="0">
                <a:latin typeface="+mn-ea"/>
              </a:rPr>
              <a:t>体位</a:t>
            </a:r>
            <a:endParaRPr lang="zh-CN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986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AEDDB8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AEDDB8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1631</TotalTime>
  <Words>633</Words>
  <Application>Microsoft Office PowerPoint</Application>
  <PresentationFormat>全屏显示(4:3)</PresentationFormat>
  <Paragraphs>64</Paragraphs>
  <Slides>12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幻灯片 1</vt:lpstr>
      <vt:lpstr>幻灯片 2</vt:lpstr>
      <vt:lpstr>案例1：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微软用户</cp:lastModifiedBy>
  <cp:revision>40</cp:revision>
  <dcterms:modified xsi:type="dcterms:W3CDTF">2016-05-06T03:13:32Z</dcterms:modified>
</cp:coreProperties>
</file>